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13"/>
  </p:handoutMasterIdLst>
  <p:sldIdLst>
    <p:sldId id="261" r:id="rId2"/>
    <p:sldId id="258" r:id="rId3"/>
    <p:sldId id="263" r:id="rId4"/>
    <p:sldId id="264" r:id="rId5"/>
    <p:sldId id="278" r:id="rId6"/>
    <p:sldId id="267" r:id="rId7"/>
    <p:sldId id="268" r:id="rId8"/>
    <p:sldId id="279" r:id="rId9"/>
    <p:sldId id="269" r:id="rId10"/>
    <p:sldId id="280" r:id="rId11"/>
    <p:sldId id="283" r:id="rId12"/>
  </p:sldIdLst>
  <p:sldSz cx="9144000" cy="6858000" type="screen4x3"/>
  <p:notesSz cx="6858000" cy="9144000"/>
  <p:embeddedFontLst>
    <p:embeddedFont>
      <p:font typeface="Londrina Solid" panose="02000506000000020003" charset="0"/>
      <p:regular r:id="rId14"/>
    </p:embeddedFont>
    <p:embeddedFont>
      <p:font typeface="BPreplay" panose="02000503000000020004" charset="0"/>
      <p:regular r:id="rId15"/>
      <p:bold r:id="rId16"/>
      <p:italic r:id="rId17"/>
      <p:boldItalic r:id="rId18"/>
    </p:embeddedFont>
    <p:embeddedFont>
      <p:font typeface="SimSun" panose="02010600030101010101" pitchFamily="2" charset="-122"/>
      <p:regular r:id="rId19"/>
    </p:embeddedFont>
    <p:embeddedFont>
      <p:font typeface="Sassoon Infant Rg" panose="02000503030000020003" charset="0"/>
      <p:regular r:id="rId20"/>
      <p:bold r:id="rId21"/>
    </p:embeddedFont>
    <p:embeddedFont>
      <p:font typeface="Sassoon Infant Md" panose="02000603050000020003" charset="0"/>
      <p:regular r:id="rId22"/>
    </p:embeddedFont>
    <p:embeddedFont>
      <p:font typeface="Calibri" panose="020F0502020204030204" pitchFamily="34" charset="0"/>
      <p:regular r:id="rId23"/>
      <p:bold r:id="rId24"/>
      <p:italic r:id="rId25"/>
      <p:boldItalic r:id="rId2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43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59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28CDB"/>
    <a:srgbClr val="4267AC"/>
    <a:srgbClr val="C19AB7"/>
    <a:srgbClr val="B8E1FF"/>
    <a:srgbClr val="9C95DC"/>
    <a:srgbClr val="02D1B7"/>
    <a:srgbClr val="0CF574"/>
    <a:srgbClr val="3ABEFF"/>
    <a:srgbClr val="587291"/>
    <a:srgbClr val="2F97C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163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344" y="72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26" Type="http://schemas.openxmlformats.org/officeDocument/2006/relationships/font" Target="fonts/font13.fntdata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4.fntdata"/><Relationship Id="rId25" Type="http://schemas.openxmlformats.org/officeDocument/2006/relationships/font" Target="fonts/font12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1.fntdata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font" Target="fonts/font10.fntdata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31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font" Target="fonts/font9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 anchor="ctr" anchorCtr="1">
            <a:normAutofit/>
          </a:bodyPr>
          <a:lstStyle>
            <a:lvl1pPr algn="ctr">
              <a:defRPr sz="4000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pic>
        <p:nvPicPr>
          <p:cNvPr id="8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7" y="6700730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636480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14729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7" y="6700730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7924"/>
            <a:ext cx="9143999" cy="688134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071076" y="6384006"/>
            <a:ext cx="4994031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BPreplay" panose="02000503000000020004" pitchFamily="50" charset="0"/>
              </a:rPr>
              <a:t>Year One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251423"/>
            <a:ext cx="9144000" cy="612000"/>
          </a:xfrm>
          <a:prstGeom prst="rect">
            <a:avLst/>
          </a:prstGeom>
          <a:solidFill>
            <a:srgbClr val="14B4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6" name="Straight Connector 5"/>
          <p:cNvCxnSpPr/>
          <p:nvPr/>
        </p:nvCxnSpPr>
        <p:spPr>
          <a:xfrm>
            <a:off x="0" y="6251423"/>
            <a:ext cx="9261231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2552800" y="6464797"/>
            <a:ext cx="4038399" cy="207749"/>
          </a:xfrm>
          <a:prstGeom prst="rect">
            <a:avLst/>
          </a:prstGeom>
          <a:noFill/>
        </p:spPr>
        <p:txBody>
          <a:bodyPr wrap="square" lIns="0" tIns="0" rIns="0" bIns="0" rtlCol="0" anchor="ctr" anchorCtr="1">
            <a:noAutofit/>
          </a:bodyPr>
          <a:lstStyle/>
          <a:p>
            <a:r>
              <a:rPr lang="en-GB" sz="800" b="1" dirty="0">
                <a:solidFill>
                  <a:schemeClr val="bg1"/>
                </a:solidFill>
                <a:latin typeface="BPreplay" panose="02000503000000020004" pitchFamily="50" charset="0"/>
              </a:rPr>
              <a:t>Science</a:t>
            </a:r>
            <a:r>
              <a:rPr lang="en-GB" sz="800" dirty="0">
                <a:solidFill>
                  <a:schemeClr val="bg1"/>
                </a:solidFill>
                <a:latin typeface="BPreplay" panose="02000503000000020004" pitchFamily="50" charset="0"/>
              </a:rPr>
              <a:t> | Year 5 | Properties and Changes of Materials | Dissolving | Lesson 4</a:t>
            </a: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/>
              <a:t>Properties and Changes of Materials</a:t>
            </a:r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Science</a:t>
            </a:r>
          </a:p>
        </p:txBody>
      </p:sp>
    </p:spTree>
    <p:extLst>
      <p:ext uri="{BB962C8B-B14F-4D97-AF65-F5344CB8AC3E}">
        <p14:creationId xmlns:p14="http://schemas.microsoft.com/office/powerpoint/2010/main" val="15699661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Twinkl Logo"/>
          <p:cNvPicPr>
            <a:picLocks noChangeAspect="1"/>
          </p:cNvPicPr>
          <p:nvPr/>
        </p:nvPicPr>
        <p:blipFill>
          <a:blip r:embed="rId3" cstate="print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7519" y="5719763"/>
            <a:ext cx="588962" cy="37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9D61E719-2E28-441E-9C8B-BF8B221B3744}"/>
              </a:ext>
            </a:extLst>
          </p:cNvPr>
          <p:cNvSpPr/>
          <p:nvPr/>
        </p:nvSpPr>
        <p:spPr>
          <a:xfrm>
            <a:off x="755653" y="1899110"/>
            <a:ext cx="7632700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38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Londrina Solid" panose="02000506000000020003" pitchFamily="50" charset="0"/>
              </a:rPr>
              <a:t>Dissolving</a:t>
            </a:r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/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/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Autofit/>
          </a:bodyPr>
          <a:lstStyle/>
          <a:p>
            <a:r>
              <a:rPr lang="en-US" altLang="zh-CN" dirty="0">
                <a:latin typeface="+mn-lt"/>
                <a:ea typeface="SimSun" panose="02010600030101010101" pitchFamily="2" charset="-122"/>
              </a:rPr>
              <a:t>I can investigate materials which will dissolve.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>
                <a:latin typeface="+mn-lt"/>
                <a:ea typeface="SimSun" panose="02010600030101010101" pitchFamily="2" charset="-122"/>
              </a:rPr>
              <a:t>I can describe dissolving.</a:t>
            </a:r>
          </a:p>
          <a:p>
            <a:r>
              <a:rPr lang="en-US" altLang="zh-CN" dirty="0">
                <a:latin typeface="+mn-lt"/>
                <a:ea typeface="SimSun" panose="02010600030101010101" pitchFamily="2" charset="-122"/>
              </a:rPr>
              <a:t>I can explain the difference between melting and dissolving.</a:t>
            </a:r>
          </a:p>
          <a:p>
            <a:r>
              <a:rPr lang="en-US" altLang="zh-CN" dirty="0">
                <a:latin typeface="+mn-lt"/>
                <a:ea typeface="SimSun" panose="02010600030101010101" pitchFamily="2" charset="-122"/>
              </a:rPr>
              <a:t>I can identify materials which will dissolve in water.</a:t>
            </a:r>
          </a:p>
          <a:p>
            <a:endParaRPr lang="en-US" altLang="zh-CN" dirty="0">
              <a:latin typeface="+mn-lt"/>
              <a:ea typeface="SimSun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61962" y="279827"/>
            <a:ext cx="8220075" cy="1595581"/>
          </a:xfrm>
        </p:spPr>
        <p:txBody>
          <a:bodyPr/>
          <a:lstStyle/>
          <a:p>
            <a:r>
              <a:rPr lang="en-GB" b="0" dirty="0">
                <a:latin typeface="Sassoon Infant Rg" panose="02000503030000020003" pitchFamily="50" charset="0"/>
                <a:ea typeface="Sassoon Infant Rg" panose="02000503030000020003" pitchFamily="50" charset="0"/>
              </a:rPr>
              <a:t>Disappearing Act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762467" y="1497271"/>
            <a:ext cx="3305604" cy="1799676"/>
          </a:xfrm>
          <a:prstGeom prst="roundRect">
            <a:avLst>
              <a:gd name="adj" fmla="val 8947"/>
            </a:avLst>
          </a:prstGeom>
          <a:solidFill>
            <a:srgbClr val="C19AB7"/>
          </a:solidFill>
          <a:ln>
            <a:solidFill>
              <a:srgbClr val="C19AB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sz="1600" dirty="0"/>
              <a:t>These children have put some sugar cubes into a cup of tea. They watch as the sugar cubes seem to disappear. What has happened to them?</a:t>
            </a:r>
          </a:p>
          <a:p>
            <a:r>
              <a:rPr lang="en-GB" altLang="en-US" sz="1600" dirty="0"/>
              <a:t>Talk to your family about who you agree with.</a:t>
            </a:r>
          </a:p>
        </p:txBody>
      </p:sp>
      <p:sp>
        <p:nvSpPr>
          <p:cNvPr id="10" name="Rounded Rectangular Callout 9"/>
          <p:cNvSpPr/>
          <p:nvPr/>
        </p:nvSpPr>
        <p:spPr>
          <a:xfrm>
            <a:off x="5209802" y="1480795"/>
            <a:ext cx="2075937" cy="1816152"/>
          </a:xfrm>
          <a:prstGeom prst="wedgeRoundRectCallout">
            <a:avLst>
              <a:gd name="adj1" fmla="val 67378"/>
              <a:gd name="adj2" fmla="val -18239"/>
              <a:gd name="adj3" fmla="val 16667"/>
            </a:avLst>
          </a:prstGeom>
          <a:solidFill>
            <a:srgbClr val="4267AC"/>
          </a:solidFill>
          <a:ln>
            <a:solidFill>
              <a:srgbClr val="4267A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sz="1600" dirty="0"/>
              <a:t>The sugar particles have mixed with the water to make a see-through solution. The sugar cubes have dissolved.</a:t>
            </a:r>
            <a:endParaRPr lang="en-US" altLang="en-US" sz="1600" dirty="0"/>
          </a:p>
        </p:txBody>
      </p:sp>
      <p:sp>
        <p:nvSpPr>
          <p:cNvPr id="11" name="Rounded Rectangular Callout 10"/>
          <p:cNvSpPr/>
          <p:nvPr/>
        </p:nvSpPr>
        <p:spPr>
          <a:xfrm>
            <a:off x="5209802" y="3437238"/>
            <a:ext cx="1736235" cy="2323070"/>
          </a:xfrm>
          <a:prstGeom prst="wedgeRoundRectCallout">
            <a:avLst>
              <a:gd name="adj1" fmla="val -64958"/>
              <a:gd name="adj2" fmla="val -45656"/>
              <a:gd name="adj3" fmla="val 16667"/>
            </a:avLst>
          </a:prstGeom>
          <a:solidFill>
            <a:srgbClr val="9C95DC"/>
          </a:solidFill>
          <a:ln>
            <a:solidFill>
              <a:srgbClr val="9C95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sz="1600" dirty="0"/>
              <a:t>The particles of sugar in the sugar cubes heated up so much that they evaporated. They are in the air now</a:t>
            </a:r>
            <a:r>
              <a:rPr lang="en-GB" altLang="en-US" dirty="0">
                <a:latin typeface="BPreplay" panose="02000503000000020004" pitchFamily="50" charset="0"/>
              </a:rPr>
              <a:t>.</a:t>
            </a:r>
            <a:endParaRPr lang="en-US" altLang="en-US" dirty="0">
              <a:latin typeface="BPreplay" panose="02000503000000020004" pitchFamily="50" charset="0"/>
            </a:endParaRPr>
          </a:p>
        </p:txBody>
      </p:sp>
      <p:sp>
        <p:nvSpPr>
          <p:cNvPr id="12" name="Rounded Rectangular Callout 11"/>
          <p:cNvSpPr/>
          <p:nvPr/>
        </p:nvSpPr>
        <p:spPr>
          <a:xfrm>
            <a:off x="1998834" y="3437238"/>
            <a:ext cx="1857733" cy="2197691"/>
          </a:xfrm>
          <a:prstGeom prst="wedgeRoundRectCallout">
            <a:avLst>
              <a:gd name="adj1" fmla="val -68281"/>
              <a:gd name="adj2" fmla="val -29711"/>
              <a:gd name="adj3" fmla="val 16667"/>
            </a:avLst>
          </a:prstGeom>
          <a:solidFill>
            <a:srgbClr val="B8E1FF"/>
          </a:solidFill>
          <a:ln>
            <a:solidFill>
              <a:srgbClr val="B8E1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sz="1600" dirty="0">
                <a:solidFill>
                  <a:schemeClr val="tx1"/>
                </a:solidFill>
              </a:rPr>
              <a:t>The sugar cubes heated up in the cup of tea, which caused them to melt. They have changed state from a solid to a liquid</a:t>
            </a:r>
            <a:endParaRPr lang="en-GB" sz="1600" dirty="0">
              <a:solidFill>
                <a:schemeClr val="tx1"/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0BE46AA-C9B9-401D-A103-814598B4CA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4569" y="3248442"/>
            <a:ext cx="1243692" cy="301168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DA19581-A79D-40B6-86D3-4B35A6CE55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93204" y="1685805"/>
            <a:ext cx="1182727" cy="446265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F50813E-A809-465C-81CE-2E10BBC5785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00797" y="1479600"/>
            <a:ext cx="1487553" cy="4858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61962" y="279827"/>
            <a:ext cx="8220075" cy="1595581"/>
          </a:xfrm>
        </p:spPr>
        <p:txBody>
          <a:bodyPr/>
          <a:lstStyle/>
          <a:p>
            <a:r>
              <a:rPr lang="en-GB" b="0" dirty="0">
                <a:latin typeface="Sassoon Infant Rg" panose="02000503030000020003" pitchFamily="50" charset="0"/>
                <a:ea typeface="Sassoon Infant Rg" panose="02000503030000020003" pitchFamily="50" charset="0"/>
              </a:rPr>
              <a:t>Disappearing Act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755650" y="1497271"/>
            <a:ext cx="3616325" cy="4595554"/>
          </a:xfrm>
          <a:prstGeom prst="roundRect">
            <a:avLst>
              <a:gd name="adj" fmla="val 5884"/>
            </a:avLst>
          </a:prstGeom>
          <a:solidFill>
            <a:srgbClr val="228CDB"/>
          </a:solidFill>
          <a:ln>
            <a:solidFill>
              <a:srgbClr val="228C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sz="1400" dirty="0"/>
              <a:t>Did you agree with this girl?</a:t>
            </a:r>
          </a:p>
          <a:p>
            <a:endParaRPr lang="en-GB" altLang="en-US" sz="1400" dirty="0"/>
          </a:p>
          <a:p>
            <a:r>
              <a:rPr lang="en-GB" altLang="en-US" sz="1400" dirty="0"/>
              <a:t>She is correct! The sugar has dissolved in                                        the tea.</a:t>
            </a:r>
          </a:p>
          <a:p>
            <a:endParaRPr lang="en-GB" altLang="en-US" sz="1400" dirty="0"/>
          </a:p>
          <a:p>
            <a:r>
              <a:rPr lang="en-GB" altLang="en-US" sz="1400" dirty="0"/>
              <a:t>Dissolving occurs when the particles of certain solids mix with the particles of certain liquids.</a:t>
            </a:r>
          </a:p>
          <a:p>
            <a:endParaRPr lang="en-GB" altLang="en-US" sz="1400" dirty="0"/>
          </a:p>
          <a:p>
            <a:r>
              <a:rPr lang="en-GB" altLang="en-US" sz="1400" dirty="0"/>
              <a:t>When a material dissolves, it looks like it disappears. But it has actually just dissolved in the liquid to make a transparent solution. A solution is formed when a solid dissolves                              in a liquid.</a:t>
            </a:r>
          </a:p>
          <a:p>
            <a:endParaRPr lang="en-GB" altLang="en-US" sz="1400" dirty="0"/>
          </a:p>
          <a:p>
            <a:r>
              <a:rPr lang="en-GB" altLang="en-US" sz="1400" dirty="0"/>
              <a:t>Not all solids will dissolve, and not all liquids will allow solids to dissolve.</a:t>
            </a:r>
          </a:p>
          <a:p>
            <a:r>
              <a:rPr lang="en-GB" altLang="en-US" sz="1400" dirty="0"/>
              <a:t>When you mix sugar with water, the sugar dissolves to make a transparent solution. </a:t>
            </a:r>
          </a:p>
        </p:txBody>
      </p:sp>
      <p:sp>
        <p:nvSpPr>
          <p:cNvPr id="10" name="Rounded Rectangular Callout 9"/>
          <p:cNvSpPr/>
          <p:nvPr/>
        </p:nvSpPr>
        <p:spPr>
          <a:xfrm>
            <a:off x="4482876" y="1497271"/>
            <a:ext cx="2829069" cy="1221216"/>
          </a:xfrm>
          <a:prstGeom prst="wedgeRoundRectCallout">
            <a:avLst>
              <a:gd name="adj1" fmla="val 58642"/>
              <a:gd name="adj2" fmla="val -10818"/>
              <a:gd name="adj3" fmla="val 16667"/>
            </a:avLst>
          </a:prstGeom>
          <a:solidFill>
            <a:srgbClr val="4267AC"/>
          </a:solidFill>
          <a:ln>
            <a:solidFill>
              <a:srgbClr val="4267A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sz="1600" dirty="0"/>
              <a:t>The sugar particles have mixed with the water to make a see-through solution. The sugar cubes have dissolved.</a:t>
            </a:r>
            <a:endParaRPr lang="en-US" altLang="en-US" sz="1600" dirty="0"/>
          </a:p>
        </p:txBody>
      </p:sp>
      <p:sp>
        <p:nvSpPr>
          <p:cNvPr id="2" name="Rounded Rectangle 1"/>
          <p:cNvSpPr/>
          <p:nvPr/>
        </p:nvSpPr>
        <p:spPr>
          <a:xfrm>
            <a:off x="4482876" y="2864886"/>
            <a:ext cx="2411165" cy="3234295"/>
          </a:xfrm>
          <a:prstGeom prst="roundRect">
            <a:avLst>
              <a:gd name="adj" fmla="val 8126"/>
            </a:avLst>
          </a:prstGeom>
          <a:solidFill>
            <a:srgbClr val="9C95DC"/>
          </a:solidFill>
          <a:ln>
            <a:solidFill>
              <a:srgbClr val="9C95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7393E98-9FA1-419E-B52E-44EF61EF15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04942" y="1486305"/>
            <a:ext cx="1487553" cy="485893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77DAB2C-55CE-43CF-A028-07D4DBC278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57970" y="2663277"/>
            <a:ext cx="3036071" cy="37371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02070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189209"/>
            <a:ext cx="8220075" cy="1595581"/>
          </a:xfrm>
        </p:spPr>
        <p:txBody>
          <a:bodyPr/>
          <a:lstStyle/>
          <a:p>
            <a:r>
              <a:rPr lang="en-GB" b="0" dirty="0">
                <a:latin typeface="Sassoon Infant Rg" panose="02000503030000020003" pitchFamily="50" charset="0"/>
                <a:ea typeface="Sassoon Infant Rg" panose="02000503030000020003" pitchFamily="50" charset="0"/>
              </a:rPr>
              <a:t>Dissolving or Melting?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755650" y="1474567"/>
            <a:ext cx="7632700" cy="650789"/>
          </a:xfrm>
          <a:prstGeom prst="roundRect">
            <a:avLst/>
          </a:prstGeom>
          <a:solidFill>
            <a:srgbClr val="4267AC"/>
          </a:solidFill>
          <a:ln>
            <a:solidFill>
              <a:srgbClr val="4267A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latin typeface="Sassoon Infant Rg" panose="02000503030000020003" pitchFamily="50" charset="0"/>
                <a:ea typeface="Sassoon Infant Rg" panose="02000503030000020003" pitchFamily="50" charset="0"/>
              </a:rPr>
              <a:t>Many people get confused between dissolving and melting, but there are several important differences: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763888" y="2240692"/>
            <a:ext cx="3758685" cy="1771135"/>
          </a:xfrm>
          <a:prstGeom prst="roundRect">
            <a:avLst>
              <a:gd name="adj" fmla="val 7686"/>
            </a:avLst>
          </a:prstGeom>
          <a:solidFill>
            <a:srgbClr val="9C95DC"/>
          </a:solidFill>
          <a:ln>
            <a:solidFill>
              <a:srgbClr val="9C95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Londrina Solid" panose="02000506000000020003" pitchFamily="50" charset="0"/>
              </a:rPr>
              <a:t>Dissolving</a:t>
            </a:r>
          </a:p>
          <a:p>
            <a:pPr marL="228600" indent="-228600">
              <a:buFont typeface="Arial" panose="020B0604020202020204" pitchFamily="34" charset="0"/>
              <a:buChar char="•"/>
            </a:pPr>
            <a:r>
              <a:rPr lang="en-GB" altLang="en-US" sz="1400" dirty="0">
                <a:latin typeface="Sassoon Infant Rg" panose="02000503030000020003" pitchFamily="50" charset="0"/>
                <a:ea typeface="Sassoon Infant Rg" panose="02000503030000020003" pitchFamily="50" charset="0"/>
              </a:rPr>
              <a:t>Dissolving involves a liquid and another material, often a solid.</a:t>
            </a:r>
          </a:p>
          <a:p>
            <a:pPr marL="228600" indent="-228600">
              <a:buFont typeface="Arial" panose="020B0604020202020204" pitchFamily="34" charset="0"/>
              <a:buChar char="•"/>
            </a:pPr>
            <a:r>
              <a:rPr lang="en-GB" altLang="en-US" sz="1400" dirty="0">
                <a:latin typeface="Sassoon Infant Rg" panose="02000503030000020003" pitchFamily="50" charset="0"/>
                <a:ea typeface="Sassoon Infant Rg" panose="02000503030000020003" pitchFamily="50" charset="0"/>
              </a:rPr>
              <a:t>In dissolving, the solid mixes into the liquid to make a new liquid, called a solution.</a:t>
            </a:r>
          </a:p>
          <a:p>
            <a:pPr marL="228600" indent="-228600">
              <a:buFont typeface="Arial" panose="020B0604020202020204" pitchFamily="34" charset="0"/>
              <a:buChar char="•"/>
            </a:pPr>
            <a:r>
              <a:rPr lang="en-GB" altLang="en-US" sz="1400" dirty="0">
                <a:latin typeface="Sassoon Infant Rg" panose="02000503030000020003" pitchFamily="50" charset="0"/>
                <a:ea typeface="Sassoon Infant Rg" panose="02000503030000020003" pitchFamily="50" charset="0"/>
              </a:rPr>
              <a:t>Dissolving doesn't need heat to occur.</a:t>
            </a:r>
          </a:p>
          <a:p>
            <a:pPr algn="ctr"/>
            <a:endParaRPr lang="en-GB" dirty="0">
              <a:solidFill>
                <a:schemeClr val="tx1"/>
              </a:solidFill>
              <a:latin typeface="Londrina Solid" panose="02000506000000020003" pitchFamily="50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4621427" y="2240692"/>
            <a:ext cx="3758685" cy="1771136"/>
          </a:xfrm>
          <a:prstGeom prst="roundRect">
            <a:avLst>
              <a:gd name="adj" fmla="val 6756"/>
            </a:avLst>
          </a:prstGeom>
          <a:solidFill>
            <a:srgbClr val="228CDB"/>
          </a:solidFill>
          <a:ln>
            <a:solidFill>
              <a:srgbClr val="228C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Londrina Solid" panose="02000506000000020003" pitchFamily="50" charset="0"/>
              </a:rPr>
              <a:t>Melting</a:t>
            </a:r>
          </a:p>
          <a:p>
            <a:pPr marL="228600" indent="-228600">
              <a:buFont typeface="Arial" panose="020B0604020202020204" pitchFamily="34" charset="0"/>
              <a:buChar char="•"/>
            </a:pPr>
            <a:r>
              <a:rPr lang="en-GB" altLang="en-US" sz="1400" dirty="0">
                <a:latin typeface="Sassoon Infant Rg" panose="02000503030000020003" pitchFamily="50" charset="0"/>
                <a:ea typeface="Sassoon Infant Rg" panose="02000503030000020003" pitchFamily="50" charset="0"/>
              </a:rPr>
              <a:t>Melting involves only a solid.</a:t>
            </a:r>
          </a:p>
          <a:p>
            <a:pPr marL="228600" indent="-228600">
              <a:buFont typeface="Arial" panose="020B0604020202020204" pitchFamily="34" charset="0"/>
              <a:buChar char="•"/>
            </a:pPr>
            <a:r>
              <a:rPr lang="en-GB" altLang="en-US" sz="1400" dirty="0">
                <a:latin typeface="Sassoon Infant Rg" panose="02000503030000020003" pitchFamily="50" charset="0"/>
                <a:ea typeface="Sassoon Infant Rg" panose="02000503030000020003" pitchFamily="50" charset="0"/>
              </a:rPr>
              <a:t>In melting, the solid changes into a liquid that is the same material.</a:t>
            </a:r>
          </a:p>
          <a:p>
            <a:pPr marL="228600" indent="-228600">
              <a:buFont typeface="Arial" panose="020B0604020202020204" pitchFamily="34" charset="0"/>
              <a:buChar char="•"/>
            </a:pPr>
            <a:r>
              <a:rPr lang="en-GB" altLang="en-US" sz="1400" dirty="0">
                <a:latin typeface="Sassoon Infant Rg" panose="02000503030000020003" pitchFamily="50" charset="0"/>
                <a:ea typeface="Sassoon Infant Rg" panose="02000503030000020003" pitchFamily="50" charset="0"/>
              </a:rPr>
              <a:t>Melting needs heat to occur.</a:t>
            </a:r>
          </a:p>
          <a:p>
            <a:pPr algn="ctr"/>
            <a:endParaRPr lang="en-GB" sz="2400" dirty="0">
              <a:solidFill>
                <a:schemeClr val="tx1"/>
              </a:solidFill>
              <a:latin typeface="Londrina Solid" panose="02000506000000020003" pitchFamily="50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763888" y="4127163"/>
            <a:ext cx="7624462" cy="1837032"/>
          </a:xfrm>
          <a:prstGeom prst="roundRect">
            <a:avLst>
              <a:gd name="adj" fmla="val 6623"/>
            </a:avLst>
          </a:prstGeom>
          <a:solidFill>
            <a:srgbClr val="C19AB7"/>
          </a:solidFill>
          <a:ln>
            <a:solidFill>
              <a:srgbClr val="C19AB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5D90BE2-E6E8-4C74-A386-A7754EA554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5268" y="4119006"/>
            <a:ext cx="6913463" cy="18533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90708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321013"/>
            <a:ext cx="8220075" cy="1595581"/>
          </a:xfrm>
        </p:spPr>
        <p:txBody>
          <a:bodyPr/>
          <a:lstStyle/>
          <a:p>
            <a:r>
              <a:rPr lang="en-GB" b="0" dirty="0">
                <a:latin typeface="Sassoon Infant Rg" panose="02000503030000020003" pitchFamily="50" charset="0"/>
                <a:ea typeface="Sassoon Infant Rg" panose="02000503030000020003" pitchFamily="50" charset="0"/>
              </a:rPr>
              <a:t>Soluble or Insoluble?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755650" y="1507520"/>
            <a:ext cx="2440631" cy="4387593"/>
          </a:xfrm>
          <a:prstGeom prst="roundRect">
            <a:avLst>
              <a:gd name="adj" fmla="val 8229"/>
            </a:avLst>
          </a:prstGeom>
          <a:solidFill>
            <a:srgbClr val="B8E1FF"/>
          </a:solidFill>
          <a:ln>
            <a:solidFill>
              <a:srgbClr val="B8E1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altLang="en-US" sz="1400" dirty="0">
                <a:solidFill>
                  <a:schemeClr val="tx1"/>
                </a:solidFill>
                <a:latin typeface="Sassoon Infant Rg" panose="02000503030000020003" pitchFamily="50" charset="0"/>
                <a:ea typeface="Sassoon Infant Rg" panose="02000503030000020003" pitchFamily="50" charset="0"/>
              </a:rPr>
              <a:t>Materials that will dissolve are known as soluble. </a:t>
            </a:r>
          </a:p>
          <a:p>
            <a:r>
              <a:rPr lang="en-GB" altLang="en-US" sz="1400" dirty="0">
                <a:solidFill>
                  <a:schemeClr val="tx1"/>
                </a:solidFill>
                <a:latin typeface="Sassoon Infant Rg" panose="02000503030000020003" pitchFamily="50" charset="0"/>
                <a:ea typeface="Sassoon Infant Rg" panose="02000503030000020003" pitchFamily="50" charset="0"/>
              </a:rPr>
              <a:t>Materials that won't dissolve are insoluble. </a:t>
            </a:r>
          </a:p>
          <a:p>
            <a:endParaRPr lang="en-GB" altLang="en-US" sz="1400" dirty="0">
              <a:solidFill>
                <a:schemeClr val="tx1"/>
              </a:solidFill>
              <a:latin typeface="Sassoon Infant Rg" panose="02000503030000020003" pitchFamily="50" charset="0"/>
              <a:ea typeface="Sassoon Infant Rg" panose="02000503030000020003" pitchFamily="50" charset="0"/>
            </a:endParaRPr>
          </a:p>
          <a:p>
            <a:r>
              <a:rPr lang="en-GB" altLang="en-US" sz="1400" b="1" u="sng" dirty="0">
                <a:solidFill>
                  <a:schemeClr val="tx1"/>
                </a:solidFill>
                <a:latin typeface="Sassoon Infant Rg" panose="02000503030000020003" pitchFamily="50" charset="0"/>
                <a:ea typeface="Sassoon Infant Rg" panose="02000503030000020003" pitchFamily="50" charset="0"/>
              </a:rPr>
              <a:t>Investigation</a:t>
            </a:r>
          </a:p>
          <a:p>
            <a:r>
              <a:rPr lang="en-GB" altLang="en-US" sz="1400" dirty="0">
                <a:solidFill>
                  <a:schemeClr val="tx1"/>
                </a:solidFill>
                <a:latin typeface="Sassoon Infant Rg" panose="02000503030000020003" pitchFamily="50" charset="0"/>
                <a:ea typeface="Sassoon Infant Rg" panose="02000503030000020003" pitchFamily="50" charset="0"/>
              </a:rPr>
              <a:t>Ask a grown up if you can use a teaspoon of each material on the ‘soluble or insoluble’ sheet. (Don’t worry if you do not have some of the ingredients at home, just skip past these ones!)</a:t>
            </a:r>
          </a:p>
          <a:p>
            <a:endParaRPr lang="en-GB" altLang="en-US" sz="1400" dirty="0">
              <a:solidFill>
                <a:schemeClr val="tx1"/>
              </a:solidFill>
              <a:latin typeface="Sassoon Infant Rg" panose="02000503030000020003" pitchFamily="50" charset="0"/>
              <a:ea typeface="Sassoon Infant Rg" panose="02000503030000020003" pitchFamily="50" charset="0"/>
            </a:endParaRPr>
          </a:p>
          <a:p>
            <a:r>
              <a:rPr lang="en-GB" altLang="en-US" sz="1400" dirty="0">
                <a:solidFill>
                  <a:schemeClr val="tx1"/>
                </a:solidFill>
                <a:latin typeface="Sassoon Infant Rg" panose="02000503030000020003" pitchFamily="50" charset="0"/>
                <a:ea typeface="Sassoon Infant Rg" panose="02000503030000020003" pitchFamily="50" charset="0"/>
              </a:rPr>
              <a:t>You are going to try to find out which materials are soluble and which are insoluble. 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5947719" y="1507520"/>
            <a:ext cx="2440631" cy="4387593"/>
          </a:xfrm>
          <a:prstGeom prst="roundRect">
            <a:avLst>
              <a:gd name="adj" fmla="val 8229"/>
            </a:avLst>
          </a:prstGeom>
          <a:solidFill>
            <a:srgbClr val="4267AC"/>
          </a:solidFill>
          <a:ln>
            <a:solidFill>
              <a:srgbClr val="4267A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altLang="en-US" sz="1600" dirty="0">
                <a:latin typeface="Sassoon Infant Rg" panose="02000503030000020003" pitchFamily="50" charset="0"/>
                <a:ea typeface="Sassoon Infant Rg" panose="02000503030000020003" pitchFamily="50" charset="0"/>
              </a:rPr>
              <a:t>If the material does not dissolve, you will still see the particles of the solid in the water.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3351684" y="1507519"/>
            <a:ext cx="2440631" cy="4387593"/>
          </a:xfrm>
          <a:prstGeom prst="roundRect">
            <a:avLst>
              <a:gd name="adj" fmla="val 8229"/>
            </a:avLst>
          </a:prstGeom>
          <a:solidFill>
            <a:srgbClr val="228CDB"/>
          </a:solidFill>
          <a:ln>
            <a:solidFill>
              <a:srgbClr val="228C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altLang="en-US" sz="1400" dirty="0"/>
              <a:t>Mix a teaspoonful of each material with 50ml of water.</a:t>
            </a:r>
          </a:p>
          <a:p>
            <a:r>
              <a:rPr lang="en-GB" altLang="en-US" sz="1400" dirty="0"/>
              <a:t>If the material does dissolve, the water will be transparent. It may have changed colour but will be see through. You will not see the particles of solid any more.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520CADC-BF04-4A46-807C-ECE8A5A17A6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7277"/>
          <a:stretch/>
        </p:blipFill>
        <p:spPr>
          <a:xfrm>
            <a:off x="3494733" y="3194350"/>
            <a:ext cx="4607812" cy="2700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50711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321013"/>
            <a:ext cx="8220075" cy="1595581"/>
          </a:xfrm>
        </p:spPr>
        <p:txBody>
          <a:bodyPr/>
          <a:lstStyle/>
          <a:p>
            <a:r>
              <a:rPr lang="en-GB" b="0" dirty="0">
                <a:latin typeface="Sassoon Infant Rg" panose="02000503030000020003" pitchFamily="50" charset="0"/>
                <a:ea typeface="Sassoon Infant Rg" panose="02000503030000020003" pitchFamily="50" charset="0"/>
              </a:rPr>
              <a:t>Soluble or Insoluble?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755650" y="1594931"/>
            <a:ext cx="3330318" cy="1834069"/>
          </a:xfrm>
          <a:prstGeom prst="roundRect">
            <a:avLst>
              <a:gd name="adj" fmla="val 8229"/>
            </a:avLst>
          </a:prstGeom>
          <a:solidFill>
            <a:srgbClr val="4267AC"/>
          </a:solidFill>
          <a:ln>
            <a:solidFill>
              <a:srgbClr val="4267A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latin typeface="Sassoon Infant Rg" panose="02000503030000020003" pitchFamily="50" charset="0"/>
                <a:ea typeface="Sassoon Infant Rg" panose="02000503030000020003" pitchFamily="50" charset="0"/>
              </a:rPr>
              <a:t>Complete your Soluble or Insoluble Activity Sheet to record whether the different materials will dissolve in water.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755650" y="3517557"/>
            <a:ext cx="3330318" cy="2575268"/>
          </a:xfrm>
          <a:prstGeom prst="roundRect">
            <a:avLst>
              <a:gd name="adj" fmla="val 5471"/>
            </a:avLst>
          </a:prstGeom>
          <a:solidFill>
            <a:srgbClr val="C19AB7"/>
          </a:solidFill>
          <a:ln>
            <a:solidFill>
              <a:srgbClr val="C19AB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>
            <a:off x="4193059" y="1594931"/>
            <a:ext cx="4195291" cy="4497894"/>
          </a:xfrm>
          <a:prstGeom prst="roundRect">
            <a:avLst>
              <a:gd name="adj" fmla="val 3511"/>
            </a:avLst>
          </a:prstGeom>
          <a:solidFill>
            <a:srgbClr val="9C95DC"/>
          </a:solidFill>
          <a:ln>
            <a:solidFill>
              <a:srgbClr val="9C95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0404" y="1672090"/>
            <a:ext cx="539091" cy="53909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4C195000-6FD1-4658-95F6-D8C96FA87F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84420" y="1706319"/>
            <a:ext cx="3572566" cy="459678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FB9765F-8A9A-4A78-BA4D-4F36142B983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0541" y="3540161"/>
            <a:ext cx="3292125" cy="2530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82609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61962" y="521661"/>
            <a:ext cx="8220075" cy="1595581"/>
          </a:xfrm>
        </p:spPr>
        <p:txBody>
          <a:bodyPr/>
          <a:lstStyle/>
          <a:p>
            <a:r>
              <a:rPr lang="en-GB" b="0" dirty="0">
                <a:latin typeface="Sassoon Infant Rg" panose="02000503030000020003" pitchFamily="50" charset="0"/>
                <a:ea typeface="Sassoon Infant Rg" panose="02000503030000020003" pitchFamily="50" charset="0"/>
              </a:rPr>
              <a:t>Investigating Dissolving</a:t>
            </a:r>
          </a:p>
        </p:txBody>
      </p:sp>
      <p:sp>
        <p:nvSpPr>
          <p:cNvPr id="2" name="Rounded Rectangular Callout 1"/>
          <p:cNvSpPr/>
          <p:nvPr/>
        </p:nvSpPr>
        <p:spPr>
          <a:xfrm>
            <a:off x="5595355" y="2258105"/>
            <a:ext cx="3245708" cy="2808160"/>
          </a:xfrm>
          <a:prstGeom prst="wedgeRoundRectCallout">
            <a:avLst>
              <a:gd name="adj1" fmla="val -57216"/>
              <a:gd name="adj2" fmla="val -21423"/>
              <a:gd name="adj3" fmla="val 16667"/>
            </a:avLst>
          </a:prstGeom>
          <a:solidFill>
            <a:srgbClr val="228CDB"/>
          </a:solidFill>
          <a:ln>
            <a:solidFill>
              <a:srgbClr val="228C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dirty="0"/>
              <a:t>You are going to investigate dissolving.</a:t>
            </a:r>
          </a:p>
          <a:p>
            <a:r>
              <a:rPr lang="en-GB" altLang="en-US" dirty="0"/>
              <a:t>You will need to consider the possible variables that might affect dissolving, then think of a question to ask about one of these variables.</a:t>
            </a:r>
            <a:r>
              <a:rPr lang="en-GB" altLang="en-US" dirty="0">
                <a:solidFill>
                  <a:schemeClr val="tx1"/>
                </a:solidFill>
                <a:latin typeface="BPreplay" panose="02000503000000020004" pitchFamily="50" charset="0"/>
              </a:rPr>
              <a:t> </a:t>
            </a:r>
            <a:r>
              <a:rPr lang="en-GB" altLang="en-US" dirty="0">
                <a:solidFill>
                  <a:schemeClr val="bg1"/>
                </a:solidFill>
                <a:latin typeface="BPreplay" panose="02000503000000020004" pitchFamily="50" charset="0"/>
              </a:rPr>
              <a:t>Think about </a:t>
            </a:r>
            <a:r>
              <a:rPr lang="en-GB" altLang="en-US" dirty="0">
                <a:solidFill>
                  <a:schemeClr val="bg1"/>
                </a:solidFill>
              </a:rPr>
              <a:t>the possible variables.</a:t>
            </a:r>
          </a:p>
        </p:txBody>
      </p:sp>
      <p:pic>
        <p:nvPicPr>
          <p:cNvPr id="1026" name="Picture 2" descr="Planning a Science Investigation | Science | KS1, KS2">
            <a:extLst>
              <a:ext uri="{FF2B5EF4-FFF2-40B4-BE49-F238E27FC236}">
                <a16:creationId xmlns:a16="http://schemas.microsoft.com/office/drawing/2014/main" id="{252593D6-4543-4C5A-930B-09ACECBDC91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42" t="16038" b="15749"/>
          <a:stretch/>
        </p:blipFill>
        <p:spPr bwMode="auto">
          <a:xfrm>
            <a:off x="461962" y="1757071"/>
            <a:ext cx="4905168" cy="3571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09033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61962" y="730932"/>
            <a:ext cx="8220075" cy="746966"/>
          </a:xfrm>
        </p:spPr>
        <p:txBody>
          <a:bodyPr>
            <a:noAutofit/>
          </a:bodyPr>
          <a:lstStyle/>
          <a:p>
            <a:r>
              <a:rPr lang="en-GB" b="0" dirty="0">
                <a:latin typeface="Sassoon Infant Rg" panose="02000503030000020003" pitchFamily="50" charset="0"/>
                <a:ea typeface="Sassoon Infant Rg" panose="02000503030000020003" pitchFamily="50" charset="0"/>
              </a:rPr>
              <a:t>Investigating Dissolving</a:t>
            </a:r>
          </a:p>
        </p:txBody>
      </p:sp>
      <p:sp>
        <p:nvSpPr>
          <p:cNvPr id="7" name="Rectangular Callout 6"/>
          <p:cNvSpPr/>
          <p:nvPr/>
        </p:nvSpPr>
        <p:spPr>
          <a:xfrm>
            <a:off x="2001794" y="1556950"/>
            <a:ext cx="6153665" cy="452408"/>
          </a:xfrm>
          <a:prstGeom prst="wedgeRectCallout">
            <a:avLst>
              <a:gd name="adj1" fmla="val -52693"/>
              <a:gd name="adj2" fmla="val 38056"/>
            </a:avLst>
          </a:prstGeom>
          <a:solidFill>
            <a:srgbClr val="228CDB"/>
          </a:solidFill>
          <a:ln>
            <a:solidFill>
              <a:srgbClr val="228C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Click on the speech bubbles to reveal some possible variables.</a:t>
            </a:r>
          </a:p>
        </p:txBody>
      </p:sp>
      <p:sp>
        <p:nvSpPr>
          <p:cNvPr id="11" name="Rectangular Callout 10"/>
          <p:cNvSpPr/>
          <p:nvPr/>
        </p:nvSpPr>
        <p:spPr>
          <a:xfrm>
            <a:off x="2290390" y="2164764"/>
            <a:ext cx="1334259" cy="1148903"/>
          </a:xfrm>
          <a:prstGeom prst="wedgeRectCallout">
            <a:avLst/>
          </a:prstGeom>
          <a:solidFill>
            <a:srgbClr val="9C95DC"/>
          </a:solidFill>
          <a:ln>
            <a:solidFill>
              <a:srgbClr val="9C95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latin typeface="Sassoon Infant Rg" panose="02000503030000020003" pitchFamily="50" charset="0"/>
                <a:ea typeface="Sassoon Infant Rg" panose="02000503030000020003" pitchFamily="50" charset="0"/>
              </a:rPr>
              <a:t>Number of stirs</a:t>
            </a:r>
          </a:p>
        </p:txBody>
      </p:sp>
      <p:sp>
        <p:nvSpPr>
          <p:cNvPr id="13" name="Rounded Rectangular Callout 12"/>
          <p:cNvSpPr/>
          <p:nvPr/>
        </p:nvSpPr>
        <p:spPr>
          <a:xfrm>
            <a:off x="3772930" y="2164764"/>
            <a:ext cx="1252151" cy="1148904"/>
          </a:xfrm>
          <a:prstGeom prst="wedgeRoundRectCallout">
            <a:avLst>
              <a:gd name="adj1" fmla="val -56359"/>
              <a:gd name="adj2" fmla="val -26410"/>
              <a:gd name="adj3" fmla="val 16667"/>
            </a:avLst>
          </a:prstGeom>
          <a:solidFill>
            <a:srgbClr val="B8E1FF"/>
          </a:solidFill>
          <a:ln>
            <a:solidFill>
              <a:srgbClr val="B8E1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solidFill>
                  <a:schemeClr val="tx1"/>
                </a:solidFill>
              </a:rPr>
              <a:t>Mass</a:t>
            </a:r>
            <a:r>
              <a:rPr lang="en-GB" altLang="en-US" b="1" dirty="0">
                <a:solidFill>
                  <a:schemeClr val="tx1"/>
                </a:solidFill>
              </a:rPr>
              <a:t> </a:t>
            </a:r>
            <a:r>
              <a:rPr lang="en-GB" altLang="en-US" dirty="0">
                <a:solidFill>
                  <a:schemeClr val="tx1"/>
                </a:solidFill>
              </a:rPr>
              <a:t>of</a:t>
            </a:r>
            <a:r>
              <a:rPr lang="en-GB" altLang="en-US" b="1" dirty="0">
                <a:solidFill>
                  <a:schemeClr val="tx1"/>
                </a:solidFill>
              </a:rPr>
              <a:t> </a:t>
            </a:r>
            <a:r>
              <a:rPr lang="en-GB" altLang="en-US" dirty="0">
                <a:solidFill>
                  <a:schemeClr val="tx1"/>
                </a:solidFill>
              </a:rPr>
              <a:t>material</a:t>
            </a:r>
          </a:p>
        </p:txBody>
      </p:sp>
      <p:sp>
        <p:nvSpPr>
          <p:cNvPr id="14" name="Oval Callout 13"/>
          <p:cNvSpPr/>
          <p:nvPr/>
        </p:nvSpPr>
        <p:spPr>
          <a:xfrm>
            <a:off x="5189838" y="2164765"/>
            <a:ext cx="1343312" cy="1148904"/>
          </a:xfrm>
          <a:prstGeom prst="wedgeEllipseCallout">
            <a:avLst>
              <a:gd name="adj1" fmla="val -53948"/>
              <a:gd name="adj2" fmla="val -48638"/>
            </a:avLst>
          </a:prstGeom>
          <a:solidFill>
            <a:srgbClr val="4267AC"/>
          </a:solidFill>
          <a:ln>
            <a:solidFill>
              <a:srgbClr val="4267A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/>
              <a:t>Type of water</a:t>
            </a:r>
          </a:p>
        </p:txBody>
      </p:sp>
      <p:sp>
        <p:nvSpPr>
          <p:cNvPr id="15" name="Rectangular Callout 14"/>
          <p:cNvSpPr/>
          <p:nvPr/>
        </p:nvSpPr>
        <p:spPr>
          <a:xfrm>
            <a:off x="6697907" y="2164763"/>
            <a:ext cx="1334259" cy="1148903"/>
          </a:xfrm>
          <a:prstGeom prst="wedgeRectCallout">
            <a:avLst>
              <a:gd name="adj1" fmla="val 64369"/>
              <a:gd name="adj2" fmla="val 23064"/>
            </a:avLst>
          </a:prstGeom>
          <a:solidFill>
            <a:srgbClr val="C19AB7"/>
          </a:solidFill>
          <a:ln>
            <a:solidFill>
              <a:srgbClr val="C19AB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latin typeface="Sassoon Infant Rg" panose="02000503030000020003" pitchFamily="50" charset="0"/>
                <a:ea typeface="Sassoon Infant Rg" panose="02000503030000020003" pitchFamily="50" charset="0"/>
              </a:rPr>
              <a:t>Type of container</a:t>
            </a:r>
          </a:p>
        </p:txBody>
      </p:sp>
      <p:sp>
        <p:nvSpPr>
          <p:cNvPr id="16" name="Rounded Rectangular Callout 15"/>
          <p:cNvSpPr/>
          <p:nvPr/>
        </p:nvSpPr>
        <p:spPr>
          <a:xfrm>
            <a:off x="2957519" y="3464417"/>
            <a:ext cx="1466200" cy="1148904"/>
          </a:xfrm>
          <a:prstGeom prst="wedgeRoundRectCallout">
            <a:avLst>
              <a:gd name="adj1" fmla="val -65618"/>
              <a:gd name="adj2" fmla="val -19957"/>
              <a:gd name="adj3" fmla="val 16667"/>
            </a:avLst>
          </a:prstGeom>
          <a:solidFill>
            <a:srgbClr val="4267AC"/>
          </a:solidFill>
          <a:ln>
            <a:solidFill>
              <a:srgbClr val="4267A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/>
              <a:t>Water temperature</a:t>
            </a:r>
          </a:p>
        </p:txBody>
      </p:sp>
      <p:sp>
        <p:nvSpPr>
          <p:cNvPr id="17" name="Oval Callout 16"/>
          <p:cNvSpPr/>
          <p:nvPr/>
        </p:nvSpPr>
        <p:spPr>
          <a:xfrm>
            <a:off x="2018536" y="4764072"/>
            <a:ext cx="1343312" cy="1148904"/>
          </a:xfrm>
          <a:prstGeom prst="wedgeEllipseCallout">
            <a:avLst>
              <a:gd name="adj1" fmla="val -53948"/>
              <a:gd name="adj2" fmla="val -48638"/>
            </a:avLst>
          </a:prstGeom>
          <a:solidFill>
            <a:srgbClr val="C19AB7"/>
          </a:solidFill>
          <a:ln>
            <a:solidFill>
              <a:srgbClr val="C19AB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/>
              <a:t>Time to dissolve</a:t>
            </a:r>
          </a:p>
        </p:txBody>
      </p:sp>
      <p:sp>
        <p:nvSpPr>
          <p:cNvPr id="18" name="Rectangular Callout 17"/>
          <p:cNvSpPr/>
          <p:nvPr/>
        </p:nvSpPr>
        <p:spPr>
          <a:xfrm>
            <a:off x="4811816" y="3464417"/>
            <a:ext cx="1334259" cy="1148903"/>
          </a:xfrm>
          <a:prstGeom prst="wedgeRectCallout">
            <a:avLst>
              <a:gd name="adj1" fmla="val -66522"/>
              <a:gd name="adj2" fmla="val -17089"/>
            </a:avLst>
          </a:prstGeom>
          <a:solidFill>
            <a:srgbClr val="C19AB7"/>
          </a:solidFill>
          <a:ln>
            <a:solidFill>
              <a:srgbClr val="C19AB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/>
              <a:t>Speed of stirs</a:t>
            </a:r>
          </a:p>
        </p:txBody>
      </p:sp>
      <p:sp>
        <p:nvSpPr>
          <p:cNvPr id="19" name="Rounded Rectangular Callout 18"/>
          <p:cNvSpPr/>
          <p:nvPr/>
        </p:nvSpPr>
        <p:spPr>
          <a:xfrm>
            <a:off x="3492839" y="4764072"/>
            <a:ext cx="1252151" cy="1148904"/>
          </a:xfrm>
          <a:prstGeom prst="wedgeRoundRectCallout">
            <a:avLst>
              <a:gd name="adj1" fmla="val -56359"/>
              <a:gd name="adj2" fmla="val -26410"/>
              <a:gd name="adj3" fmla="val 16667"/>
            </a:avLst>
          </a:prstGeom>
          <a:solidFill>
            <a:srgbClr val="9C95DC"/>
          </a:solidFill>
          <a:ln>
            <a:solidFill>
              <a:srgbClr val="9C95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solidFill>
                  <a:schemeClr val="bg1"/>
                </a:solidFill>
              </a:rPr>
              <a:t>Particle size</a:t>
            </a:r>
          </a:p>
        </p:txBody>
      </p:sp>
      <p:sp>
        <p:nvSpPr>
          <p:cNvPr id="20" name="Oval Callout 19"/>
          <p:cNvSpPr/>
          <p:nvPr/>
        </p:nvSpPr>
        <p:spPr>
          <a:xfrm>
            <a:off x="4834794" y="4764072"/>
            <a:ext cx="1343312" cy="1148904"/>
          </a:xfrm>
          <a:prstGeom prst="wedgeEllipseCallout">
            <a:avLst>
              <a:gd name="adj1" fmla="val -46589"/>
              <a:gd name="adj2" fmla="val -37166"/>
            </a:avLst>
          </a:prstGeom>
          <a:solidFill>
            <a:srgbClr val="B8E1FF"/>
          </a:solidFill>
          <a:ln>
            <a:solidFill>
              <a:srgbClr val="B8E1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solidFill>
                  <a:schemeClr val="tx1"/>
                </a:solidFill>
              </a:rPr>
              <a:t>Time stirred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6277232" y="3464417"/>
            <a:ext cx="2111118" cy="2513076"/>
          </a:xfrm>
          <a:prstGeom prst="roundRect">
            <a:avLst>
              <a:gd name="adj" fmla="val 8082"/>
            </a:avLst>
          </a:prstGeom>
          <a:solidFill>
            <a:srgbClr val="228CDB"/>
          </a:solidFill>
          <a:ln>
            <a:solidFill>
              <a:srgbClr val="228C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sz="2400" dirty="0">
                <a:solidFill>
                  <a:schemeClr val="bg1"/>
                </a:solidFill>
                <a:latin typeface="Londrina Solid" panose="02000506000000020003" pitchFamily="50" charset="0"/>
              </a:rPr>
              <a:t>How many of these variables did you think of? Did you think of any others?</a:t>
            </a:r>
          </a:p>
        </p:txBody>
      </p:sp>
      <p:sp>
        <p:nvSpPr>
          <p:cNvPr id="22" name="Rectangular Callout 21"/>
          <p:cNvSpPr/>
          <p:nvPr/>
        </p:nvSpPr>
        <p:spPr>
          <a:xfrm>
            <a:off x="2294508" y="2173003"/>
            <a:ext cx="1334259" cy="1148903"/>
          </a:xfrm>
          <a:prstGeom prst="wedgeRectCallout">
            <a:avLst/>
          </a:prstGeom>
          <a:solidFill>
            <a:srgbClr val="9C95DC"/>
          </a:solidFill>
          <a:ln>
            <a:solidFill>
              <a:srgbClr val="9C95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sz="8000" dirty="0">
                <a:latin typeface="Londrina Solid" panose="02000506000000020003" pitchFamily="50" charset="0"/>
                <a:ea typeface="Sassoon Infant Rg" panose="02000503030000020003" pitchFamily="50" charset="0"/>
              </a:rPr>
              <a:t>?</a:t>
            </a:r>
          </a:p>
        </p:txBody>
      </p:sp>
      <p:sp>
        <p:nvSpPr>
          <p:cNvPr id="23" name="Rounded Rectangular Callout 22"/>
          <p:cNvSpPr/>
          <p:nvPr/>
        </p:nvSpPr>
        <p:spPr>
          <a:xfrm>
            <a:off x="3778337" y="2164761"/>
            <a:ext cx="1252151" cy="1148904"/>
          </a:xfrm>
          <a:prstGeom prst="wedgeRoundRectCallout">
            <a:avLst>
              <a:gd name="adj1" fmla="val -56359"/>
              <a:gd name="adj2" fmla="val -26410"/>
              <a:gd name="adj3" fmla="val 16667"/>
            </a:avLst>
          </a:prstGeom>
          <a:solidFill>
            <a:srgbClr val="B8E1FF"/>
          </a:solidFill>
          <a:ln>
            <a:solidFill>
              <a:srgbClr val="B8E1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sz="8000" dirty="0">
                <a:solidFill>
                  <a:schemeClr val="tx1"/>
                </a:solidFill>
                <a:latin typeface="Londrina Solid" panose="02000506000000020003" pitchFamily="50" charset="0"/>
              </a:rPr>
              <a:t>?</a:t>
            </a:r>
          </a:p>
        </p:txBody>
      </p:sp>
      <p:sp>
        <p:nvSpPr>
          <p:cNvPr id="25" name="Oval Callout 24"/>
          <p:cNvSpPr/>
          <p:nvPr/>
        </p:nvSpPr>
        <p:spPr>
          <a:xfrm>
            <a:off x="5204770" y="2164761"/>
            <a:ext cx="1343312" cy="1148904"/>
          </a:xfrm>
          <a:prstGeom prst="wedgeEllipseCallout">
            <a:avLst>
              <a:gd name="adj1" fmla="val -53948"/>
              <a:gd name="adj2" fmla="val -48638"/>
            </a:avLst>
          </a:prstGeom>
          <a:solidFill>
            <a:srgbClr val="4267AC"/>
          </a:solidFill>
          <a:ln>
            <a:solidFill>
              <a:srgbClr val="4267A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sz="8000" dirty="0">
                <a:solidFill>
                  <a:schemeClr val="bg1"/>
                </a:solidFill>
                <a:latin typeface="Londrina Solid" panose="02000506000000020003" pitchFamily="50" charset="0"/>
              </a:rPr>
              <a:t>?</a:t>
            </a:r>
          </a:p>
        </p:txBody>
      </p:sp>
      <p:sp>
        <p:nvSpPr>
          <p:cNvPr id="26" name="Rectangular Callout 25"/>
          <p:cNvSpPr/>
          <p:nvPr/>
        </p:nvSpPr>
        <p:spPr>
          <a:xfrm>
            <a:off x="6707431" y="2168951"/>
            <a:ext cx="1334259" cy="1148903"/>
          </a:xfrm>
          <a:prstGeom prst="wedgeRectCallout">
            <a:avLst>
              <a:gd name="adj1" fmla="val 64369"/>
              <a:gd name="adj2" fmla="val 23064"/>
            </a:avLst>
          </a:prstGeom>
          <a:solidFill>
            <a:srgbClr val="C19AB7"/>
          </a:solidFill>
          <a:ln>
            <a:solidFill>
              <a:srgbClr val="C19AB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sz="8000" dirty="0">
                <a:solidFill>
                  <a:schemeClr val="tx1"/>
                </a:solidFill>
                <a:latin typeface="Londrina Solid" panose="02000506000000020003" pitchFamily="50" charset="0"/>
                <a:ea typeface="Sassoon Infant Rg" panose="02000503030000020003" pitchFamily="50" charset="0"/>
              </a:rPr>
              <a:t>?</a:t>
            </a:r>
          </a:p>
        </p:txBody>
      </p:sp>
      <p:sp>
        <p:nvSpPr>
          <p:cNvPr id="27" name="Rounded Rectangular Callout 26"/>
          <p:cNvSpPr/>
          <p:nvPr/>
        </p:nvSpPr>
        <p:spPr>
          <a:xfrm>
            <a:off x="2967044" y="3464050"/>
            <a:ext cx="1466200" cy="1148904"/>
          </a:xfrm>
          <a:prstGeom prst="wedgeRoundRectCallout">
            <a:avLst>
              <a:gd name="adj1" fmla="val -65618"/>
              <a:gd name="adj2" fmla="val -19957"/>
              <a:gd name="adj3" fmla="val 16667"/>
            </a:avLst>
          </a:prstGeom>
          <a:solidFill>
            <a:srgbClr val="4267AC"/>
          </a:solidFill>
          <a:ln>
            <a:solidFill>
              <a:srgbClr val="4267A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sz="8000" dirty="0">
                <a:solidFill>
                  <a:schemeClr val="bg1"/>
                </a:solidFill>
                <a:latin typeface="Londrina Solid" panose="02000506000000020003" pitchFamily="50" charset="0"/>
              </a:rPr>
              <a:t>?</a:t>
            </a:r>
          </a:p>
        </p:txBody>
      </p:sp>
      <p:sp>
        <p:nvSpPr>
          <p:cNvPr id="28" name="Rectangular Callout 27"/>
          <p:cNvSpPr/>
          <p:nvPr/>
        </p:nvSpPr>
        <p:spPr>
          <a:xfrm>
            <a:off x="4811815" y="3469071"/>
            <a:ext cx="1334259" cy="1148903"/>
          </a:xfrm>
          <a:prstGeom prst="wedgeRectCallout">
            <a:avLst>
              <a:gd name="adj1" fmla="val -66522"/>
              <a:gd name="adj2" fmla="val -17089"/>
            </a:avLst>
          </a:prstGeom>
          <a:solidFill>
            <a:srgbClr val="C19AB7"/>
          </a:solidFill>
          <a:ln>
            <a:solidFill>
              <a:srgbClr val="C19AB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sz="8000" dirty="0">
                <a:solidFill>
                  <a:schemeClr val="bg1"/>
                </a:solidFill>
                <a:latin typeface="Londrina Solid" panose="02000506000000020003" pitchFamily="50" charset="0"/>
              </a:rPr>
              <a:t>?</a:t>
            </a:r>
          </a:p>
        </p:txBody>
      </p:sp>
      <p:sp>
        <p:nvSpPr>
          <p:cNvPr id="29" name="Oval Callout 28"/>
          <p:cNvSpPr/>
          <p:nvPr/>
        </p:nvSpPr>
        <p:spPr>
          <a:xfrm>
            <a:off x="2018130" y="4764072"/>
            <a:ext cx="1343312" cy="1148904"/>
          </a:xfrm>
          <a:prstGeom prst="wedgeEllipseCallout">
            <a:avLst>
              <a:gd name="adj1" fmla="val -53948"/>
              <a:gd name="adj2" fmla="val -48638"/>
            </a:avLst>
          </a:prstGeom>
          <a:solidFill>
            <a:srgbClr val="C19AB7"/>
          </a:solidFill>
          <a:ln>
            <a:solidFill>
              <a:srgbClr val="C19AB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sz="8000" dirty="0">
                <a:solidFill>
                  <a:schemeClr val="tx1"/>
                </a:solidFill>
                <a:latin typeface="Londrina Solid" panose="02000506000000020003" pitchFamily="50" charset="0"/>
              </a:rPr>
              <a:t>?</a:t>
            </a:r>
          </a:p>
        </p:txBody>
      </p:sp>
      <p:sp>
        <p:nvSpPr>
          <p:cNvPr id="30" name="Rounded Rectangular Callout 29"/>
          <p:cNvSpPr/>
          <p:nvPr/>
        </p:nvSpPr>
        <p:spPr>
          <a:xfrm>
            <a:off x="3492839" y="4763336"/>
            <a:ext cx="1252151" cy="1148904"/>
          </a:xfrm>
          <a:prstGeom prst="wedgeRoundRectCallout">
            <a:avLst>
              <a:gd name="adj1" fmla="val -56359"/>
              <a:gd name="adj2" fmla="val -26410"/>
              <a:gd name="adj3" fmla="val 16667"/>
            </a:avLst>
          </a:prstGeom>
          <a:solidFill>
            <a:srgbClr val="9C95DC"/>
          </a:solidFill>
          <a:ln>
            <a:solidFill>
              <a:srgbClr val="9C95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sz="8000" dirty="0">
                <a:solidFill>
                  <a:schemeClr val="bg1"/>
                </a:solidFill>
                <a:latin typeface="Londrina Solid" panose="02000506000000020003" pitchFamily="50" charset="0"/>
                <a:ea typeface="Sassoon Infant Rg" panose="02000503030000020003" pitchFamily="50" charset="0"/>
              </a:rPr>
              <a:t>?</a:t>
            </a:r>
          </a:p>
        </p:txBody>
      </p:sp>
      <p:sp>
        <p:nvSpPr>
          <p:cNvPr id="31" name="Oval Callout 30"/>
          <p:cNvSpPr/>
          <p:nvPr/>
        </p:nvSpPr>
        <p:spPr>
          <a:xfrm>
            <a:off x="4834794" y="4768723"/>
            <a:ext cx="1343312" cy="1148904"/>
          </a:xfrm>
          <a:prstGeom prst="wedgeEllipseCallout">
            <a:avLst>
              <a:gd name="adj1" fmla="val -47815"/>
              <a:gd name="adj2" fmla="val -40751"/>
            </a:avLst>
          </a:prstGeom>
          <a:solidFill>
            <a:srgbClr val="B8E1FF"/>
          </a:solidFill>
          <a:ln>
            <a:solidFill>
              <a:srgbClr val="B8E1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sz="8000" dirty="0">
                <a:solidFill>
                  <a:schemeClr val="tx1"/>
                </a:solidFill>
                <a:latin typeface="Londrina Solid" panose="02000506000000020003" pitchFamily="50" charset="0"/>
              </a:rPr>
              <a:t>?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B9AD289-C33D-4664-AF12-E568C477D9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0390" y="1444934"/>
            <a:ext cx="1243692" cy="46821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7774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/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/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Autofit/>
          </a:bodyPr>
          <a:lstStyle/>
          <a:p>
            <a:r>
              <a:rPr lang="en-US" altLang="zh-CN" dirty="0">
                <a:latin typeface="+mn-lt"/>
                <a:ea typeface="SimSun" panose="02010600030101010101" pitchFamily="2" charset="-122"/>
              </a:rPr>
              <a:t>I can investigate materials which will dissolve.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>
                <a:latin typeface="+mn-lt"/>
                <a:ea typeface="SimSun" panose="02010600030101010101" pitchFamily="2" charset="-122"/>
              </a:rPr>
              <a:t>I can describe dissolving.</a:t>
            </a:r>
          </a:p>
          <a:p>
            <a:r>
              <a:rPr lang="en-US" altLang="zh-CN" dirty="0">
                <a:latin typeface="+mn-lt"/>
                <a:ea typeface="SimSun" panose="02010600030101010101" pitchFamily="2" charset="-122"/>
              </a:rPr>
              <a:t>I can explain the difference between melting and dissolving.</a:t>
            </a:r>
          </a:p>
          <a:p>
            <a:r>
              <a:rPr lang="en-US" altLang="zh-CN" dirty="0">
                <a:latin typeface="+mn-lt"/>
                <a:ea typeface="SimSun" panose="02010600030101010101" pitchFamily="2" charset="-122"/>
              </a:rPr>
              <a:t>I can identify materials which will dissolve in water.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56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57337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1192</TotalTime>
  <Words>697</Words>
  <Application>Microsoft Office PowerPoint</Application>
  <PresentationFormat>On-screen Show (4:3)</PresentationFormat>
  <Paragraphs>86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9" baseType="lpstr">
      <vt:lpstr>Londrina Solid</vt:lpstr>
      <vt:lpstr>BPreplay</vt:lpstr>
      <vt:lpstr>SimSun</vt:lpstr>
      <vt:lpstr>Arial</vt:lpstr>
      <vt:lpstr>Sassoon Infant Rg</vt:lpstr>
      <vt:lpstr>Sassoon Infant Md</vt:lpstr>
      <vt:lpstr>Calibri</vt:lpstr>
      <vt:lpstr>Office Theme</vt:lpstr>
      <vt:lpstr>Science</vt:lpstr>
      <vt:lpstr>PowerPoint Presentation</vt:lpstr>
      <vt:lpstr>PowerPoint Presentation</vt:lpstr>
      <vt:lpstr>Disappearing Act</vt:lpstr>
      <vt:lpstr>Disappearing Act</vt:lpstr>
      <vt:lpstr>Dissolving or Melting?</vt:lpstr>
      <vt:lpstr>Soluble or Insoluble?</vt:lpstr>
      <vt:lpstr>Soluble or Insoluble?</vt:lpstr>
      <vt:lpstr>Investigating Dissolving</vt:lpstr>
      <vt:lpstr>Investigating Dissolving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Cassie Walker</cp:lastModifiedBy>
  <cp:revision>90</cp:revision>
  <dcterms:created xsi:type="dcterms:W3CDTF">2014-10-01T16:09:27Z</dcterms:created>
  <dcterms:modified xsi:type="dcterms:W3CDTF">2020-04-28T10:19:11Z</dcterms:modified>
</cp:coreProperties>
</file>