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73" r:id="rId2"/>
    <p:sldId id="257" r:id="rId3"/>
    <p:sldId id="258" r:id="rId4"/>
    <p:sldId id="279" r:id="rId5"/>
    <p:sldId id="261" r:id="rId6"/>
    <p:sldId id="280" r:id="rId7"/>
    <p:sldId id="260" r:id="rId8"/>
    <p:sldId id="284" r:id="rId9"/>
    <p:sldId id="28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-281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D4B0D7-D5DF-4850-B4D0-0CCB8851B55C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ABFA0F-7F0F-416D-9C23-C66EC61F831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210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D7888-2182-4DD4-87D0-1525129FD92F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BB8A86-4020-4D70-922E-465A60B93FC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59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Students to work through search worksheets</a:t>
            </a:r>
            <a:r>
              <a:rPr lang="en-GB" baseline="0" dirty="0"/>
              <a:t> can also use as extension task for throughout this topic...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B8A86-4020-4D70-922E-465A60B93FCC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Students to work through search worksheets</a:t>
            </a:r>
            <a:r>
              <a:rPr lang="en-GB" baseline="0" dirty="0"/>
              <a:t> can also use as extension task for throughout this topic...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B8A86-4020-4D70-922E-465A60B93FCC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1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1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1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1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1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6.wmf"/><Relationship Id="rId10" Type="http://schemas.openxmlformats.org/officeDocument/2006/relationships/image" Target="../media/image11.png"/><Relationship Id="rId4" Type="http://schemas.openxmlformats.org/officeDocument/2006/relationships/image" Target="../media/image5.wmf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0"/>
            <a:ext cx="7772400" cy="1470025"/>
          </a:xfrm>
        </p:spPr>
        <p:txBody>
          <a:bodyPr/>
          <a:lstStyle/>
          <a:p>
            <a:r>
              <a:rPr lang="en-GB" b="1" u="sng" dirty="0">
                <a:latin typeface="Century Gothic" pitchFamily="34" charset="0"/>
              </a:rPr>
              <a:t>Computing – Searching the Internet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428728" y="2786058"/>
            <a:ext cx="6400800" cy="1752600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chemeClr val="bg1"/>
                </a:solidFill>
              </a:rPr>
              <a:t>Internet and Microsoft Word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57224" y="1714488"/>
            <a:ext cx="7286676" cy="3286148"/>
          </a:xfrm>
          <a:prstGeom prst="roundRect">
            <a:avLst/>
          </a:prstGeom>
          <a:ln/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You will need to be able to:</a:t>
            </a:r>
          </a:p>
          <a:p>
            <a:pPr algn="ctr"/>
            <a:endParaRPr lang="en-GB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entury Gothic" pitchFamily="34" charset="0"/>
            </a:endParaRPr>
          </a:p>
          <a:p>
            <a:pPr>
              <a:buFont typeface="Courier New" pitchFamily="49" charset="0"/>
              <a:buChar char="o"/>
            </a:pPr>
            <a:r>
              <a:rPr lang="en-GB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  Search for information effectively</a:t>
            </a:r>
          </a:p>
          <a:p>
            <a:pPr>
              <a:buFont typeface="Courier New" pitchFamily="49" charset="0"/>
              <a:buChar char="o"/>
            </a:pPr>
            <a:r>
              <a:rPr lang="en-GB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  Visit specific sites and extract information to answer questions </a:t>
            </a:r>
          </a:p>
          <a:p>
            <a:pPr>
              <a:buFont typeface="Courier New" pitchFamily="49" charset="0"/>
              <a:buChar char="o"/>
            </a:pPr>
            <a:r>
              <a:rPr lang="en-GB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  Write/provide evidence of your findings</a:t>
            </a:r>
          </a:p>
          <a:p>
            <a:pPr>
              <a:buFont typeface="Courier New" pitchFamily="49" charset="0"/>
              <a:buChar char="o"/>
            </a:pPr>
            <a:r>
              <a:rPr lang="en-GB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  create a report based on topic chosen</a:t>
            </a:r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214291"/>
            <a:ext cx="7558086" cy="1214446"/>
          </a:xfrm>
        </p:spPr>
        <p:txBody>
          <a:bodyPr/>
          <a:lstStyle/>
          <a:p>
            <a:r>
              <a:rPr lang="en-GB" b="1" u="sng" dirty="0">
                <a:latin typeface="Century Gothic" pitchFamily="34" charset="0"/>
              </a:rPr>
              <a:t>Objectives of the Lesson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643998" cy="5286412"/>
          </a:xfrm>
        </p:spPr>
        <p:txBody>
          <a:bodyPr>
            <a:normAutofit/>
          </a:bodyPr>
          <a:lstStyle/>
          <a:p>
            <a:pPr algn="l"/>
            <a:r>
              <a:rPr lang="en-GB" sz="3000" b="0" dirty="0">
                <a:latin typeface="Century Gothic" pitchFamily="34" charset="0"/>
              </a:rPr>
              <a:t>Learn/understand the basic keywords and uses of the Internet </a:t>
            </a:r>
            <a:endParaRPr lang="en-GB" sz="3000" b="1" dirty="0">
              <a:latin typeface="Century Gothic" pitchFamily="34" charset="0"/>
            </a:endParaRPr>
          </a:p>
          <a:p>
            <a:pPr algn="l"/>
            <a:endParaRPr lang="en-GB" sz="3000" dirty="0">
              <a:latin typeface="Century Gothic" pitchFamily="34" charset="0"/>
            </a:endParaRPr>
          </a:p>
          <a:p>
            <a:pPr algn="l"/>
            <a:r>
              <a:rPr lang="en-GB" sz="3000" b="0" dirty="0">
                <a:latin typeface="Century Gothic" pitchFamily="34" charset="0"/>
              </a:rPr>
              <a:t>Understand the different ways we use the internet  </a:t>
            </a:r>
            <a:endParaRPr lang="en-GB" sz="3000" b="1" dirty="0">
              <a:latin typeface="Century Gothic" pitchFamily="34" charset="0"/>
            </a:endParaRPr>
          </a:p>
          <a:p>
            <a:pPr algn="l"/>
            <a:r>
              <a:rPr lang="en-GB" sz="3000" b="0" dirty="0">
                <a:latin typeface="Century Gothic" pitchFamily="34" charset="0"/>
              </a:rPr>
              <a:t>Understand how to search the Internet to find out the answers to questions </a:t>
            </a:r>
            <a:endParaRPr lang="en-GB" sz="3000" dirty="0">
              <a:latin typeface="Century Gothic" pitchFamily="34" charset="0"/>
            </a:endParaRPr>
          </a:p>
          <a:p>
            <a:pPr algn="l"/>
            <a:endParaRPr lang="en-GB" sz="3000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r>
              <a:rPr lang="en-GB" sz="3000" dirty="0">
                <a:solidFill>
                  <a:srgbClr val="FFFF00"/>
                </a:solidFill>
                <a:latin typeface="Century Gothic" pitchFamily="34" charset="0"/>
              </a:rPr>
              <a:t>Key words: Internet, search engine, www, URL</a:t>
            </a:r>
            <a:endParaRPr lang="en-GB" sz="3000" b="1" dirty="0">
              <a:latin typeface="Century Gothic" pitchFamily="34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2844" y="1357298"/>
            <a:ext cx="8572560" cy="1500198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2"/>
          <p:cNvSpPr>
            <a:spLocks noChangeArrowheads="1" noChangeShapeType="1" noTextEdit="1"/>
          </p:cNvSpPr>
          <p:nvPr/>
        </p:nvSpPr>
        <p:spPr bwMode="auto">
          <a:xfrm>
            <a:off x="304800" y="228600"/>
            <a:ext cx="5638800" cy="13509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GB" sz="20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53882" dir="2700000" algn="ctr" rotWithShape="0">
                    <a:srgbClr val="9999FF"/>
                  </a:outerShdw>
                </a:effectLst>
                <a:latin typeface="Century Gothic" pitchFamily="34" charset="0"/>
              </a:rPr>
              <a:t>The Internet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2571744"/>
            <a:ext cx="3886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WWW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2214546" y="2500306"/>
            <a:ext cx="5715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World Wide Web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52400" y="3048000"/>
            <a:ext cx="3810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>
                <a:solidFill>
                  <a:schemeClr val="bg1"/>
                </a:solidFill>
                <a:latin typeface="Century Gothic" pitchFamily="34" charset="0"/>
              </a:rPr>
              <a:t>E-MAIL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2209800" y="3048000"/>
            <a:ext cx="3962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Electronic Mail</a:t>
            </a: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52400" y="1905000"/>
            <a:ext cx="3810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Internet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2071670" y="1857364"/>
            <a:ext cx="6705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Computers connected to each other across the globe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52400" y="3657600"/>
            <a:ext cx="3733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>
                <a:solidFill>
                  <a:schemeClr val="bg1"/>
                </a:solidFill>
                <a:latin typeface="Century Gothic" pitchFamily="34" charset="0"/>
              </a:rPr>
              <a:t>HTML</a:t>
            </a: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2209800" y="3657600"/>
            <a:ext cx="4038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HyperText Mark-up Language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2400" y="4343400"/>
            <a:ext cx="37338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SEARCH </a:t>
            </a:r>
          </a:p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ENGINE</a:t>
            </a: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1785918" y="4214818"/>
            <a:ext cx="55626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A system for searching the information available on the </a:t>
            </a:r>
            <a:r>
              <a:rPr lang="en-GB" sz="2000" b="1" i="1" dirty="0">
                <a:solidFill>
                  <a:schemeClr val="bg1"/>
                </a:solidFill>
                <a:latin typeface="Century Gothic" pitchFamily="34" charset="0"/>
              </a:rPr>
              <a:t>Web</a:t>
            </a: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.</a:t>
            </a:r>
          </a:p>
          <a:p>
            <a:pPr>
              <a:spcBef>
                <a:spcPct val="50000"/>
              </a:spcBef>
            </a:pPr>
            <a:endParaRPr lang="en-GB" sz="2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pic>
        <p:nvPicPr>
          <p:cNvPr id="2066" name="Picture 18" descr="C:\Documents and Settings\shoukat\My Documents\intern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304800"/>
            <a:ext cx="2044700" cy="1303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285720" y="5429264"/>
            <a:ext cx="1828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URL</a:t>
            </a:r>
          </a:p>
        </p:txBody>
      </p:sp>
      <p:sp>
        <p:nvSpPr>
          <p:cNvPr id="2068" name="Text Box 20"/>
          <p:cNvSpPr txBox="1">
            <a:spLocks noChangeArrowheads="1"/>
          </p:cNvSpPr>
          <p:nvPr/>
        </p:nvSpPr>
        <p:spPr bwMode="auto">
          <a:xfrm>
            <a:off x="2362200" y="5486400"/>
            <a:ext cx="5867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 dirty="0">
                <a:solidFill>
                  <a:schemeClr val="bg1"/>
                </a:solidFill>
                <a:latin typeface="Century Gothic" pitchFamily="34" charset="0"/>
              </a:rPr>
              <a:t>Uniform Resource Locator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r="6250" b="88281"/>
          <a:stretch>
            <a:fillRect/>
          </a:stretch>
        </p:blipFill>
        <p:spPr bwMode="auto">
          <a:xfrm>
            <a:off x="0" y="6000768"/>
            <a:ext cx="9144000" cy="8572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214291"/>
            <a:ext cx="7558086" cy="1214446"/>
          </a:xfrm>
        </p:spPr>
        <p:txBody>
          <a:bodyPr/>
          <a:lstStyle/>
          <a:p>
            <a:r>
              <a:rPr lang="en-GB" b="1" u="sng" dirty="0">
                <a:latin typeface="Century Gothic" pitchFamily="34" charset="0"/>
              </a:rPr>
              <a:t>Objectives of the Lesson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643998" cy="5286412"/>
          </a:xfrm>
        </p:spPr>
        <p:txBody>
          <a:bodyPr>
            <a:normAutofit/>
          </a:bodyPr>
          <a:lstStyle/>
          <a:p>
            <a:pPr algn="l"/>
            <a:r>
              <a:rPr lang="en-GB" sz="3000" b="0" dirty="0">
                <a:latin typeface="Century Gothic" pitchFamily="34" charset="0"/>
              </a:rPr>
              <a:t>Learn/understand the basic keywords and uses of the Internet </a:t>
            </a:r>
            <a:endParaRPr lang="en-GB" sz="3000" dirty="0">
              <a:latin typeface="Century Gothic" pitchFamily="34" charset="0"/>
            </a:endParaRPr>
          </a:p>
          <a:p>
            <a:pPr algn="l"/>
            <a:endParaRPr lang="en-GB" sz="3000" dirty="0">
              <a:latin typeface="Century Gothic" pitchFamily="34" charset="0"/>
            </a:endParaRPr>
          </a:p>
          <a:p>
            <a:pPr algn="l"/>
            <a:r>
              <a:rPr lang="en-GB" sz="3000" b="0" dirty="0">
                <a:latin typeface="Century Gothic" pitchFamily="34" charset="0"/>
              </a:rPr>
              <a:t>Understand the different ways we use the internet  </a:t>
            </a:r>
            <a:endParaRPr lang="en-GB" sz="3000" dirty="0">
              <a:latin typeface="Century Gothic" pitchFamily="34" charset="0"/>
            </a:endParaRPr>
          </a:p>
          <a:p>
            <a:pPr algn="l"/>
            <a:endParaRPr lang="en-GB" sz="3000" b="1" dirty="0">
              <a:latin typeface="Century Gothic" pitchFamily="34" charset="0"/>
            </a:endParaRPr>
          </a:p>
          <a:p>
            <a:pPr algn="l"/>
            <a:r>
              <a:rPr lang="en-GB" sz="3000" b="0" dirty="0">
                <a:latin typeface="Century Gothic" pitchFamily="34" charset="0"/>
              </a:rPr>
              <a:t>Understand how to search the Internet to find out the answers to questions </a:t>
            </a:r>
            <a:endParaRPr lang="en-GB" sz="3000" dirty="0">
              <a:latin typeface="Century Gothic" pitchFamily="34" charset="0"/>
            </a:endParaRPr>
          </a:p>
          <a:p>
            <a:pPr algn="l"/>
            <a:r>
              <a:rPr lang="en-GB" sz="3000" dirty="0">
                <a:solidFill>
                  <a:srgbClr val="FFFF00"/>
                </a:solidFill>
                <a:latin typeface="Century Gothic" pitchFamily="34" charset="0"/>
              </a:rPr>
              <a:t>Key words: Internet, search engine, www, URL</a:t>
            </a:r>
            <a:endParaRPr lang="en-GB" sz="3000" b="1" dirty="0">
              <a:latin typeface="Century Gothic" pitchFamily="34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85720" y="2714620"/>
            <a:ext cx="8572560" cy="1500198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28596" y="500042"/>
            <a:ext cx="7986714" cy="1470025"/>
          </a:xfrm>
        </p:spPr>
        <p:txBody>
          <a:bodyPr>
            <a:normAutofit/>
          </a:bodyPr>
          <a:lstStyle/>
          <a:p>
            <a:r>
              <a:rPr lang="en-GB" sz="3600" b="1" u="sng" dirty="0">
                <a:latin typeface="Century Gothic" pitchFamily="34" charset="0"/>
              </a:rPr>
              <a:t>What do we use the Internet for?</a:t>
            </a:r>
          </a:p>
        </p:txBody>
      </p:sp>
      <p:pic>
        <p:nvPicPr>
          <p:cNvPr id="1026" name="Picture 2" descr="C:\Documents and Settings\s.worsnop\Local Settings\Temporary Internet Files\Content.IE5\1DOHHTJT\MCj0412284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496"/>
            <a:ext cx="1503367" cy="1546906"/>
          </a:xfrm>
          <a:prstGeom prst="rect">
            <a:avLst/>
          </a:prstGeom>
          <a:noFill/>
        </p:spPr>
      </p:pic>
      <p:pic>
        <p:nvPicPr>
          <p:cNvPr id="1027" name="Picture 3" descr="C:\Documents and Settings\s.worsnop\Local Settings\Temporary Internet Files\Content.IE5\47GMAQ6Z\MCj0413514000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4929198"/>
            <a:ext cx="1990724" cy="1607080"/>
          </a:xfrm>
          <a:prstGeom prst="rect">
            <a:avLst/>
          </a:prstGeom>
          <a:noFill/>
        </p:spPr>
      </p:pic>
      <p:pic>
        <p:nvPicPr>
          <p:cNvPr id="1028" name="Picture 4" descr="C:\Documents and Settings\s.worsnop\Local Settings\Temporary Internet Files\Content.IE5\QB1O6QKR\MCj0412674000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4857760"/>
            <a:ext cx="1775677" cy="1598951"/>
          </a:xfrm>
          <a:prstGeom prst="rect">
            <a:avLst/>
          </a:prstGeom>
          <a:noFill/>
        </p:spPr>
      </p:pic>
      <p:pic>
        <p:nvPicPr>
          <p:cNvPr id="1030" name="Picture 6" descr="C:\Documents and Settings\s.worsnop\Local Settings\Temporary Internet Files\Content.IE5\1DOHHTJT\MCj0413630000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2357430"/>
            <a:ext cx="1150330" cy="1571636"/>
          </a:xfrm>
          <a:prstGeom prst="rect">
            <a:avLst/>
          </a:prstGeom>
          <a:noFill/>
        </p:spPr>
      </p:pic>
      <p:pic>
        <p:nvPicPr>
          <p:cNvPr id="1031" name="Picture 7" descr="C:\Documents and Settings\s.worsnop\Local Settings\Temporary Internet Files\Content.IE5\47GMAQ6Z\MMj03957550000[1]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2285992"/>
            <a:ext cx="1746262" cy="785818"/>
          </a:xfrm>
          <a:prstGeom prst="rect">
            <a:avLst/>
          </a:prstGeom>
          <a:noFill/>
        </p:spPr>
      </p:pic>
      <p:pic>
        <p:nvPicPr>
          <p:cNvPr id="1032" name="Picture 8" descr="C:\Program Files\Microsoft Office\MEDIA\CAGCAT10\j0293236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488" y="4714884"/>
            <a:ext cx="1565453" cy="1154887"/>
          </a:xfrm>
          <a:prstGeom prst="rect">
            <a:avLst/>
          </a:prstGeom>
          <a:noFill/>
        </p:spPr>
      </p:pic>
      <p:pic>
        <p:nvPicPr>
          <p:cNvPr id="1033" name="Picture 9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71736" y="2500306"/>
            <a:ext cx="1100023" cy="1805026"/>
          </a:xfrm>
          <a:prstGeom prst="rect">
            <a:avLst/>
          </a:prstGeom>
          <a:noFill/>
        </p:spPr>
      </p:pic>
      <p:pic>
        <p:nvPicPr>
          <p:cNvPr id="1034" name="Picture 10" descr="C:\Documents and Settings\s.worsnop\Local Settings\Temporary Internet Files\Content.IE5\QB1O6QKR\MPj03994940000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6314" y="3429000"/>
            <a:ext cx="1504233" cy="1203386"/>
          </a:xfrm>
          <a:prstGeom prst="rect">
            <a:avLst/>
          </a:prstGeom>
          <a:noFill/>
        </p:spPr>
      </p:pic>
      <p:pic>
        <p:nvPicPr>
          <p:cNvPr id="2050" name="Picture 2" descr="C:\Documents and Settings\s.worsnop\Local Settings\Temporary Internet Files\Content.IE5\IX4907MA\MCj04347990000[1]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214942" y="5572140"/>
            <a:ext cx="914286" cy="9142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214291"/>
            <a:ext cx="7558086" cy="1214446"/>
          </a:xfrm>
        </p:spPr>
        <p:txBody>
          <a:bodyPr/>
          <a:lstStyle/>
          <a:p>
            <a:r>
              <a:rPr lang="en-GB" b="1" u="sng" dirty="0">
                <a:latin typeface="Century Gothic" pitchFamily="34" charset="0"/>
              </a:rPr>
              <a:t>Objectives of the Lesson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643998" cy="5286412"/>
          </a:xfrm>
        </p:spPr>
        <p:txBody>
          <a:bodyPr>
            <a:normAutofit/>
          </a:bodyPr>
          <a:lstStyle/>
          <a:p>
            <a:pPr algn="l"/>
            <a:r>
              <a:rPr lang="en-GB" sz="3000" b="0" dirty="0">
                <a:latin typeface="Century Gothic" pitchFamily="34" charset="0"/>
              </a:rPr>
              <a:t>Learn/understand the basic keywords and uses of the Internet </a:t>
            </a:r>
            <a:endParaRPr lang="en-GB" sz="3000" dirty="0">
              <a:latin typeface="Century Gothic" pitchFamily="34" charset="0"/>
            </a:endParaRPr>
          </a:p>
          <a:p>
            <a:pPr algn="l"/>
            <a:endParaRPr lang="en-GB" sz="3000" dirty="0">
              <a:latin typeface="Century Gothic" pitchFamily="34" charset="0"/>
            </a:endParaRPr>
          </a:p>
          <a:p>
            <a:pPr algn="l"/>
            <a:r>
              <a:rPr lang="en-GB" sz="3000" b="0" dirty="0">
                <a:latin typeface="Century Gothic" pitchFamily="34" charset="0"/>
              </a:rPr>
              <a:t>Understand the different ways we use the internet  </a:t>
            </a:r>
          </a:p>
          <a:p>
            <a:pPr algn="l"/>
            <a:endParaRPr lang="en-GB" sz="3000" b="1" dirty="0">
              <a:latin typeface="Century Gothic" pitchFamily="34" charset="0"/>
            </a:endParaRPr>
          </a:p>
          <a:p>
            <a:pPr algn="l"/>
            <a:r>
              <a:rPr lang="en-GB" sz="3000" b="0" dirty="0">
                <a:latin typeface="Century Gothic" pitchFamily="34" charset="0"/>
              </a:rPr>
              <a:t>Understand how to search the Internet to find out the answers to questions</a:t>
            </a:r>
          </a:p>
          <a:p>
            <a:pPr algn="l"/>
            <a:endParaRPr lang="en-GB" sz="3000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r>
              <a:rPr lang="en-GB" sz="3000" dirty="0">
                <a:solidFill>
                  <a:srgbClr val="FFFF00"/>
                </a:solidFill>
                <a:latin typeface="Century Gothic" pitchFamily="34" charset="0"/>
              </a:rPr>
              <a:t>Key words: Internet, search engine, www, URL</a:t>
            </a:r>
            <a:endParaRPr lang="en-GB" sz="3000" b="1" dirty="0">
              <a:latin typeface="Century Gothic" pitchFamily="34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57158" y="4214818"/>
            <a:ext cx="8572560" cy="1500198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00100" y="0"/>
            <a:ext cx="7715304" cy="928694"/>
          </a:xfrm>
        </p:spPr>
        <p:txBody>
          <a:bodyPr/>
          <a:lstStyle/>
          <a:p>
            <a:r>
              <a:rPr lang="en-GB" b="0" dirty="0">
                <a:latin typeface="Century Gothic" pitchFamily="34" charset="0"/>
              </a:rPr>
              <a:t>Searching Task </a:t>
            </a:r>
            <a:r>
              <a:rPr lang="en-GB" b="1" dirty="0">
                <a:latin typeface="Century Gothic" pitchFamily="34" charset="0"/>
              </a:rPr>
              <a:t>(Level 3-4)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/>
          <a:srcRect l="4687" t="19100" r="9765" b="12109"/>
          <a:stretch/>
        </p:blipFill>
        <p:spPr bwMode="auto">
          <a:xfrm>
            <a:off x="0" y="1340768"/>
            <a:ext cx="9144000" cy="41599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00100" y="0"/>
            <a:ext cx="7715304" cy="928694"/>
          </a:xfrm>
        </p:spPr>
        <p:txBody>
          <a:bodyPr>
            <a:normAutofit/>
          </a:bodyPr>
          <a:lstStyle/>
          <a:p>
            <a:r>
              <a:rPr lang="en-GB" b="0" dirty="0">
                <a:latin typeface="Century Gothic" pitchFamily="34" charset="0"/>
              </a:rPr>
              <a:t>Searching Task 2 </a:t>
            </a:r>
            <a:endParaRPr lang="en-GB" b="1" dirty="0">
              <a:latin typeface="Century Gothic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5859" t="40039" r="16504" b="17969"/>
          <a:stretch>
            <a:fillRect/>
          </a:stretch>
        </p:blipFill>
        <p:spPr bwMode="auto">
          <a:xfrm>
            <a:off x="285720" y="1142984"/>
            <a:ext cx="8572560" cy="34775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85720" y="4929198"/>
            <a:ext cx="7814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Century Gothic" pitchFamily="34" charset="0"/>
              </a:rPr>
              <a:t>Task: </a:t>
            </a:r>
            <a:r>
              <a:rPr lang="en-GB" sz="2400" dirty="0">
                <a:solidFill>
                  <a:schemeClr val="bg1"/>
                </a:solidFill>
                <a:latin typeface="Century Gothic" pitchFamily="34" charset="0"/>
              </a:rPr>
              <a:t>Complete ALL searches.  Find out every answer to ALL questions using a search engine.  </a:t>
            </a:r>
          </a:p>
        </p:txBody>
      </p:sp>
    </p:spTree>
    <p:extLst>
      <p:ext uri="{BB962C8B-B14F-4D97-AF65-F5344CB8AC3E}">
        <p14:creationId xmlns:p14="http://schemas.microsoft.com/office/powerpoint/2010/main" val="2223826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214291"/>
            <a:ext cx="7558086" cy="1214446"/>
          </a:xfrm>
        </p:spPr>
        <p:txBody>
          <a:bodyPr/>
          <a:lstStyle/>
          <a:p>
            <a:r>
              <a:rPr lang="en-GB" b="1" u="sng" dirty="0">
                <a:latin typeface="Century Gothic" pitchFamily="34" charset="0"/>
              </a:rPr>
              <a:t>Objectives of the Lesson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643998" cy="5286412"/>
          </a:xfrm>
        </p:spPr>
        <p:txBody>
          <a:bodyPr>
            <a:normAutofit/>
          </a:bodyPr>
          <a:lstStyle/>
          <a:p>
            <a:pPr algn="l"/>
            <a:r>
              <a:rPr lang="en-GB" sz="3000" b="0" dirty="0">
                <a:latin typeface="Century Gothic" pitchFamily="34" charset="0"/>
              </a:rPr>
              <a:t>Learn/understand the basic keywords and uses of the Internet </a:t>
            </a:r>
            <a:endParaRPr lang="en-GB" sz="3000" dirty="0">
              <a:latin typeface="Century Gothic" pitchFamily="34" charset="0"/>
            </a:endParaRPr>
          </a:p>
          <a:p>
            <a:pPr algn="l"/>
            <a:endParaRPr lang="en-GB" sz="3000" dirty="0">
              <a:latin typeface="Century Gothic" pitchFamily="34" charset="0"/>
            </a:endParaRPr>
          </a:p>
          <a:p>
            <a:pPr algn="l"/>
            <a:r>
              <a:rPr lang="en-GB" sz="3000" b="0" dirty="0">
                <a:latin typeface="Century Gothic" pitchFamily="34" charset="0"/>
              </a:rPr>
              <a:t>Understand the different ways we use the internet  </a:t>
            </a:r>
          </a:p>
          <a:p>
            <a:pPr algn="l"/>
            <a:endParaRPr lang="en-GB" sz="3000" b="1" dirty="0">
              <a:latin typeface="Century Gothic" pitchFamily="34" charset="0"/>
            </a:endParaRPr>
          </a:p>
          <a:p>
            <a:pPr algn="l"/>
            <a:r>
              <a:rPr lang="en-GB" sz="3000" b="0" dirty="0">
                <a:latin typeface="Century Gothic" pitchFamily="34" charset="0"/>
              </a:rPr>
              <a:t>Understand how to search the Internet to find out the answers to questions </a:t>
            </a:r>
            <a:endParaRPr lang="en-GB" sz="3000" dirty="0">
              <a:latin typeface="Century Gothic" pitchFamily="34" charset="0"/>
            </a:endParaRPr>
          </a:p>
          <a:p>
            <a:pPr algn="l"/>
            <a:endParaRPr lang="en-GB" sz="3000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r>
              <a:rPr lang="en-GB" sz="3000" dirty="0">
                <a:solidFill>
                  <a:srgbClr val="FFFF00"/>
                </a:solidFill>
                <a:latin typeface="Century Gothic" pitchFamily="34" charset="0"/>
              </a:rPr>
              <a:t>Key words: Internet, search engine, www, URL</a:t>
            </a:r>
            <a:endParaRPr lang="en-GB" sz="3000" b="1" dirty="0">
              <a:latin typeface="Century Gothic" pitchFamily="34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14282" y="1214422"/>
            <a:ext cx="8715436" cy="450059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346</Words>
  <Application>Microsoft Office PowerPoint</Application>
  <PresentationFormat>On-screen Show (4:3)</PresentationFormat>
  <Paragraphs>76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Century Gothic</vt:lpstr>
      <vt:lpstr>Comic Sans MS</vt:lpstr>
      <vt:lpstr>Courier New</vt:lpstr>
      <vt:lpstr>Office Theme</vt:lpstr>
      <vt:lpstr>Computing – Searching the Internet</vt:lpstr>
      <vt:lpstr>Objectives of the Lesson</vt:lpstr>
      <vt:lpstr>PowerPoint Presentation</vt:lpstr>
      <vt:lpstr>Objectives of the Lesson</vt:lpstr>
      <vt:lpstr>What do we use the Internet for?</vt:lpstr>
      <vt:lpstr>Objectives of the Lesson</vt:lpstr>
      <vt:lpstr>Searching Task (Level 3-4)</vt:lpstr>
      <vt:lpstr>Searching Task 2 </vt:lpstr>
      <vt:lpstr>Objectives of the Lesson</vt:lpstr>
    </vt:vector>
  </TitlesOfParts>
  <Company>Carlton Bolling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ICT</dc:title>
  <dc:creator>s.worsnop</dc:creator>
  <cp:lastModifiedBy>Cassie Walker</cp:lastModifiedBy>
  <cp:revision>33</cp:revision>
  <dcterms:created xsi:type="dcterms:W3CDTF">2007-11-15T16:17:57Z</dcterms:created>
  <dcterms:modified xsi:type="dcterms:W3CDTF">2020-04-24T14:38:14Z</dcterms:modified>
</cp:coreProperties>
</file>