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87" r:id="rId3"/>
    <p:sldId id="261" r:id="rId4"/>
    <p:sldId id="269" r:id="rId5"/>
    <p:sldId id="270" r:id="rId6"/>
    <p:sldId id="271" r:id="rId7"/>
    <p:sldId id="288" r:id="rId8"/>
    <p:sldId id="283" r:id="rId9"/>
    <p:sldId id="259" r:id="rId10"/>
    <p:sldId id="262" r:id="rId11"/>
    <p:sldId id="264" r:id="rId12"/>
    <p:sldId id="279" r:id="rId13"/>
    <p:sldId id="280" r:id="rId14"/>
    <p:sldId id="281" r:id="rId15"/>
    <p:sldId id="284" r:id="rId16"/>
    <p:sldId id="28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593" autoAdjust="0"/>
  </p:normalViewPr>
  <p:slideViewPr>
    <p:cSldViewPr>
      <p:cViewPr varScale="1">
        <p:scale>
          <a:sx n="67" d="100"/>
          <a:sy n="67" d="100"/>
        </p:scale>
        <p:origin x="147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C796B2-D922-4F3F-9B41-27CBBF34728F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6A1D42-8792-443D-8972-95B2319A7EA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34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http://www.teach-ict.com/xml/finished/5226/student_revision.htm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EA5F3-0C02-476B-82FE-4BFD1793CA60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A5CCAC-310B-4227-A749-E0CA24248265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A5CCAC-310B-4227-A749-E0CA24248265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6A1D42-8792-443D-8972-95B2319A7EA3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1339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A5CCAC-310B-4227-A749-E0CA24248265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4803-2678-46AC-8703-359B8F4647F4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F4F1F-A69F-43FA-97DF-1BA42CA596D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4803-2678-46AC-8703-359B8F4647F4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F4F1F-A69F-43FA-97DF-1BA42CA596D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4803-2678-46AC-8703-359B8F4647F4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F4F1F-A69F-43FA-97DF-1BA42CA596D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4803-2678-46AC-8703-359B8F4647F4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F4F1F-A69F-43FA-97DF-1BA42CA596D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4803-2678-46AC-8703-359B8F4647F4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F4F1F-A69F-43FA-97DF-1BA42CA596D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4803-2678-46AC-8703-359B8F4647F4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F4F1F-A69F-43FA-97DF-1BA42CA596D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4803-2678-46AC-8703-359B8F4647F4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F4F1F-A69F-43FA-97DF-1BA42CA596D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4803-2678-46AC-8703-359B8F4647F4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F4F1F-A69F-43FA-97DF-1BA42CA596D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4803-2678-46AC-8703-359B8F4647F4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F4F1F-A69F-43FA-97DF-1BA42CA596D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4803-2678-46AC-8703-359B8F4647F4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F4F1F-A69F-43FA-97DF-1BA42CA596D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4803-2678-46AC-8703-359B8F4647F4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F4F1F-A69F-43FA-97DF-1BA42CA596D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E4803-2678-46AC-8703-359B8F4647F4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F4F1F-A69F-43FA-97DF-1BA42CA596D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ach-ict.com/xml/finished/5226/student_revision.ht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24" y="0"/>
            <a:ext cx="7772400" cy="1470025"/>
          </a:xfrm>
        </p:spPr>
        <p:txBody>
          <a:bodyPr>
            <a:normAutofit/>
          </a:bodyPr>
          <a:lstStyle/>
          <a:p>
            <a:r>
              <a:rPr lang="en-GB" sz="5400" b="1" dirty="0">
                <a:solidFill>
                  <a:schemeClr val="bg1"/>
                </a:solidFill>
                <a:latin typeface="Century Gothic" pitchFamily="34" charset="0"/>
              </a:rPr>
              <a:t>Year 5 Computing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7664" y="4869160"/>
            <a:ext cx="6200796" cy="1281106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Century Gothic" pitchFamily="34" charset="0"/>
              </a:rPr>
              <a:t> Searching on the Internet  </a:t>
            </a:r>
          </a:p>
          <a:p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- Lesson 3 -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700808"/>
            <a:ext cx="2952622" cy="26778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>
    <p:pull dir="l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4800" b="1" u="sng" dirty="0">
                <a:solidFill>
                  <a:schemeClr val="bg1"/>
                </a:solidFill>
                <a:latin typeface="Century Gothic" pitchFamily="34" charset="0"/>
              </a:rPr>
              <a:t>Can you work out the anagrams to revise previous learning?</a:t>
            </a:r>
            <a:br>
              <a:rPr lang="en-GB" sz="4800" b="1" u="sng" dirty="0">
                <a:solidFill>
                  <a:schemeClr val="bg1"/>
                </a:solidFill>
                <a:latin typeface="Century Gothic" pitchFamily="34" charset="0"/>
              </a:rPr>
            </a:br>
            <a:br>
              <a:rPr lang="en-GB" sz="4800" b="1" u="sng" dirty="0">
                <a:solidFill>
                  <a:schemeClr val="bg1"/>
                </a:solidFill>
                <a:latin typeface="Century Gothic" pitchFamily="34" charset="0"/>
              </a:rPr>
            </a:br>
            <a:r>
              <a:rPr lang="en-GB" sz="3600" dirty="0">
                <a:solidFill>
                  <a:schemeClr val="bg1"/>
                </a:solidFill>
              </a:rPr>
              <a:t>An anagram is a word or phrase formed by rearranging the letters of a different word or phrase, typically using all the original letters exactly once. For example, the word anagram can be rearranged into nag a ram, or the word binary into brainy or the word adobe into abode.</a:t>
            </a:r>
            <a:endParaRPr lang="en-US" sz="4800" b="1" u="sng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6855020"/>
      </p:ext>
    </p:extLst>
  </p:cSld>
  <p:clrMapOvr>
    <a:masterClrMapping/>
  </p:clrMapOvr>
  <p:transition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b="1" u="sng" dirty="0">
                <a:solidFill>
                  <a:schemeClr val="bg1"/>
                </a:solidFill>
                <a:latin typeface="Century Gothic" pitchFamily="34" charset="0"/>
              </a:rPr>
              <a:t>Can you guess the anagrams?</a:t>
            </a:r>
            <a:endParaRPr lang="en-US" sz="4800" b="1" u="sng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1571604" y="3929066"/>
            <a:ext cx="6477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GB" sz="4000" b="1" dirty="0">
              <a:solidFill>
                <a:schemeClr val="bg1"/>
              </a:solidFill>
              <a:latin typeface="Century Gothic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n-GB" sz="4000" b="1" dirty="0">
                <a:solidFill>
                  <a:schemeClr val="bg1"/>
                </a:solidFill>
                <a:latin typeface="Century Gothic" pitchFamily="34" charset="0"/>
              </a:rPr>
              <a:t>Searching the internet</a:t>
            </a:r>
            <a:endParaRPr lang="en-US" sz="40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714480" y="1643050"/>
            <a:ext cx="6477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GB" sz="4000" b="1" dirty="0">
              <a:solidFill>
                <a:schemeClr val="bg1"/>
              </a:solidFill>
              <a:latin typeface="Century Gothic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n-GB" sz="4000" b="1" dirty="0">
                <a:solidFill>
                  <a:schemeClr val="bg1"/>
                </a:solidFill>
                <a:latin typeface="Century Gothic" pitchFamily="34" charset="0"/>
              </a:rPr>
              <a:t>gehsarcin het nniertet</a:t>
            </a:r>
            <a:endParaRPr lang="en-US" sz="40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16865" y="4653136"/>
            <a:ext cx="5786478" cy="1285884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u="sng" dirty="0">
                <a:solidFill>
                  <a:schemeClr val="bg1"/>
                </a:solidFill>
                <a:latin typeface="Century Gothic" pitchFamily="34" charset="0"/>
              </a:rPr>
              <a:t>Anagrams</a:t>
            </a:r>
            <a:endParaRPr lang="en-US" sz="4800" b="1" u="sng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1571604" y="3929066"/>
            <a:ext cx="6477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GB" sz="4000" b="1" dirty="0">
              <a:solidFill>
                <a:schemeClr val="bg1"/>
              </a:solidFill>
              <a:latin typeface="Century Gothic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n-GB" sz="4000" b="1" dirty="0">
                <a:solidFill>
                  <a:schemeClr val="bg1"/>
                </a:solidFill>
                <a:latin typeface="Century Gothic" pitchFamily="34" charset="0"/>
              </a:rPr>
              <a:t>Worldwide Web</a:t>
            </a:r>
            <a:endParaRPr lang="en-US" sz="40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714480" y="1643050"/>
            <a:ext cx="6477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GB" sz="4000" b="1" dirty="0">
              <a:solidFill>
                <a:schemeClr val="bg1"/>
              </a:solidFill>
              <a:latin typeface="Century Gothic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n-GB" sz="4000" b="1" dirty="0">
                <a:solidFill>
                  <a:schemeClr val="bg1"/>
                </a:solidFill>
                <a:latin typeface="Century Gothic" pitchFamily="34" charset="0"/>
              </a:rPr>
              <a:t>ldwrwbiedoew</a:t>
            </a:r>
            <a:endParaRPr lang="en-US" sz="40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16865" y="4472351"/>
            <a:ext cx="5786478" cy="1285884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u="sng" dirty="0">
                <a:solidFill>
                  <a:schemeClr val="bg1"/>
                </a:solidFill>
                <a:latin typeface="Century Gothic" pitchFamily="34" charset="0"/>
              </a:rPr>
              <a:t>Anagrams</a:t>
            </a:r>
            <a:endParaRPr lang="en-US" sz="4800" b="1" u="sng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1571604" y="3929066"/>
            <a:ext cx="6477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GB" sz="4000" b="1" dirty="0">
              <a:solidFill>
                <a:schemeClr val="bg1"/>
              </a:solidFill>
              <a:latin typeface="Century Gothic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n-GB" sz="4000" b="1" dirty="0">
                <a:solidFill>
                  <a:schemeClr val="bg1"/>
                </a:solidFill>
                <a:latin typeface="Century Gothic" pitchFamily="34" charset="0"/>
              </a:rPr>
              <a:t>Search Engine </a:t>
            </a:r>
            <a:endParaRPr lang="en-US" sz="40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714480" y="1643050"/>
            <a:ext cx="6477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GB" sz="4000" b="1" dirty="0">
              <a:solidFill>
                <a:schemeClr val="bg1"/>
              </a:solidFill>
              <a:latin typeface="Century Gothic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n-GB" sz="4000" b="1" dirty="0">
                <a:solidFill>
                  <a:schemeClr val="bg1"/>
                </a:solidFill>
                <a:latin typeface="Century Gothic" pitchFamily="34" charset="0"/>
              </a:rPr>
              <a:t>gahsceeernin</a:t>
            </a:r>
            <a:endParaRPr lang="en-US" sz="40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16865" y="4499810"/>
            <a:ext cx="5786478" cy="1285884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u="sng" dirty="0">
                <a:solidFill>
                  <a:schemeClr val="bg1"/>
                </a:solidFill>
                <a:latin typeface="Century Gothic" pitchFamily="34" charset="0"/>
              </a:rPr>
              <a:t>Anagrams</a:t>
            </a:r>
            <a:endParaRPr lang="en-US" sz="4800" b="1" u="sng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1571604" y="3929066"/>
            <a:ext cx="6477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GB" sz="4000" b="1" dirty="0">
              <a:solidFill>
                <a:schemeClr val="bg1"/>
              </a:solidFill>
              <a:latin typeface="Century Gothic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n-GB" sz="4000" b="1" dirty="0">
                <a:solidFill>
                  <a:schemeClr val="bg1"/>
                </a:solidFill>
                <a:latin typeface="Century Gothic" pitchFamily="34" charset="0"/>
              </a:rPr>
              <a:t>Fact and Opinion</a:t>
            </a:r>
            <a:endParaRPr lang="en-US" sz="40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714480" y="1643050"/>
            <a:ext cx="6477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GB" sz="4000" b="1" dirty="0">
              <a:solidFill>
                <a:schemeClr val="bg1"/>
              </a:solidFill>
              <a:latin typeface="Century Gothic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n-GB" sz="4000" b="1" dirty="0" err="1">
                <a:solidFill>
                  <a:schemeClr val="bg1"/>
                </a:solidFill>
                <a:latin typeface="Century Gothic" pitchFamily="34" charset="0"/>
              </a:rPr>
              <a:t>atannncdopfiio</a:t>
            </a:r>
            <a:endParaRPr lang="en-US" sz="40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16865" y="4513502"/>
            <a:ext cx="5786478" cy="1285884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2768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4800" b="1" u="sng" dirty="0">
                <a:solidFill>
                  <a:schemeClr val="bg1"/>
                </a:solidFill>
                <a:latin typeface="Century Gothic" pitchFamily="34" charset="0"/>
              </a:rPr>
              <a:t>Complete the fact or opinion game</a:t>
            </a:r>
            <a:br>
              <a:rPr lang="en-GB" sz="4800" b="1" u="sng" dirty="0">
                <a:solidFill>
                  <a:schemeClr val="bg1"/>
                </a:solidFill>
                <a:latin typeface="Century Gothic" pitchFamily="34" charset="0"/>
              </a:rPr>
            </a:br>
            <a:r>
              <a:rPr lang="en-GB" sz="4800" b="1" dirty="0">
                <a:solidFill>
                  <a:schemeClr val="bg1"/>
                </a:solidFill>
                <a:latin typeface="Century Gothic" pitchFamily="34" charset="0"/>
              </a:rPr>
              <a:t>(next slide)</a:t>
            </a:r>
            <a:endParaRPr lang="en-US" sz="4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222173"/>
      </p:ext>
    </p:extLst>
  </p:cSld>
  <p:clrMapOvr>
    <a:masterClrMapping/>
  </p:clrMapOvr>
  <p:transition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l="22396" t="25000" r="25000" b="5833"/>
          <a:stretch>
            <a:fillRect/>
          </a:stretch>
        </p:blipFill>
        <p:spPr bwMode="auto">
          <a:xfrm>
            <a:off x="0" y="-1"/>
            <a:ext cx="9144000" cy="68686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867747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85786" y="214291"/>
            <a:ext cx="7558086" cy="1214446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Century Gothic" pitchFamily="34" charset="0"/>
              </a:rPr>
              <a:t>Objectives of the Lesson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85720" y="1357298"/>
            <a:ext cx="8643998" cy="5286412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Recap/learn </a:t>
            </a:r>
            <a:r>
              <a:rPr lang="en-GB" u="sng" dirty="0">
                <a:solidFill>
                  <a:schemeClr val="bg1"/>
                </a:solidFill>
                <a:latin typeface="Century Gothic" pitchFamily="34" charset="0"/>
              </a:rPr>
              <a:t>validity</a:t>
            </a:r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 and </a:t>
            </a:r>
            <a:r>
              <a:rPr lang="en-GB" u="sng" dirty="0">
                <a:solidFill>
                  <a:schemeClr val="bg1"/>
                </a:solidFill>
                <a:latin typeface="Century Gothic" pitchFamily="34" charset="0"/>
              </a:rPr>
              <a:t>reliability</a:t>
            </a:r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 when searching for information </a:t>
            </a:r>
          </a:p>
          <a:p>
            <a:pPr algn="l"/>
            <a:endParaRPr lang="en-GB" dirty="0">
              <a:solidFill>
                <a:schemeClr val="bg1"/>
              </a:solidFill>
              <a:latin typeface="Century Gothic" pitchFamily="34" charset="0"/>
            </a:endParaRPr>
          </a:p>
          <a:p>
            <a:pPr algn="l"/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Understand how to </a:t>
            </a:r>
            <a:r>
              <a:rPr lang="en-GB" u="sng" dirty="0">
                <a:solidFill>
                  <a:schemeClr val="bg1"/>
                </a:solidFill>
                <a:latin typeface="Century Gothic" pitchFamily="34" charset="0"/>
              </a:rPr>
              <a:t>layout</a:t>
            </a:r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 and </a:t>
            </a:r>
            <a:r>
              <a:rPr lang="en-GB" u="sng" dirty="0">
                <a:solidFill>
                  <a:schemeClr val="bg1"/>
                </a:solidFill>
                <a:latin typeface="Century Gothic" pitchFamily="34" charset="0"/>
              </a:rPr>
              <a:t>present</a:t>
            </a:r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 a </a:t>
            </a:r>
            <a:r>
              <a:rPr lang="en-GB" u="sng" dirty="0">
                <a:solidFill>
                  <a:schemeClr val="bg1"/>
                </a:solidFill>
                <a:latin typeface="Century Gothic" pitchFamily="34" charset="0"/>
              </a:rPr>
              <a:t>report</a:t>
            </a:r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en-GB" dirty="0">
              <a:latin typeface="Century Gothic" pitchFamily="34" charset="0"/>
            </a:endParaRPr>
          </a:p>
          <a:p>
            <a:pPr algn="l"/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Understand how to produce a report for assessment of ‘Searching on the Internet’ </a:t>
            </a:r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en-GB" dirty="0">
              <a:solidFill>
                <a:schemeClr val="bg1"/>
              </a:solidFill>
              <a:latin typeface="Century Gothic" pitchFamily="34" charset="0"/>
            </a:endParaRPr>
          </a:p>
          <a:p>
            <a:pPr algn="l"/>
            <a:endParaRPr lang="en-GB" dirty="0">
              <a:solidFill>
                <a:schemeClr val="bg1"/>
              </a:solidFill>
              <a:latin typeface="Century Gothic" pitchFamily="34" charset="0"/>
            </a:endParaRPr>
          </a:p>
          <a:p>
            <a:pPr algn="l"/>
            <a:endParaRPr lang="en-GB" dirty="0">
              <a:solidFill>
                <a:srgbClr val="FFFF00"/>
              </a:solidFill>
            </a:endParaRPr>
          </a:p>
          <a:p>
            <a:pPr algn="l"/>
            <a:endParaRPr lang="en-GB" dirty="0">
              <a:solidFill>
                <a:srgbClr val="FFFF00"/>
              </a:solidFill>
            </a:endParaRPr>
          </a:p>
          <a:p>
            <a:pPr algn="l"/>
            <a:endParaRPr lang="en-GB" u="sng" dirty="0"/>
          </a:p>
          <a:p>
            <a:pPr algn="l"/>
            <a:endParaRPr lang="en-GB" u="sng" dirty="0"/>
          </a:p>
          <a:p>
            <a:pPr algn="l"/>
            <a:endParaRPr lang="en-GB" u="sng" dirty="0"/>
          </a:p>
          <a:p>
            <a:pPr algn="l"/>
            <a:endParaRPr lang="en-GB" b="1" u="sng" dirty="0">
              <a:latin typeface="Comic Sans MS" pitchFamily="66" charset="0"/>
            </a:endParaRPr>
          </a:p>
          <a:p>
            <a:pPr algn="l"/>
            <a:endParaRPr lang="en-GB" b="1" u="sng" dirty="0"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2844" y="1285860"/>
            <a:ext cx="8286808" cy="12858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071538" y="214290"/>
            <a:ext cx="7772400" cy="1470025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Century Gothic" pitchFamily="34" charset="0"/>
              </a:rPr>
              <a:t>Information 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85720" y="1357298"/>
            <a:ext cx="8572560" cy="5214974"/>
          </a:xfrm>
        </p:spPr>
        <p:txBody>
          <a:bodyPr>
            <a:normAutofit lnSpcReduction="10000"/>
          </a:bodyPr>
          <a:lstStyle/>
          <a:p>
            <a:pPr algn="l"/>
            <a:r>
              <a:rPr lang="en-GB" sz="3900" u="sng" dirty="0">
                <a:solidFill>
                  <a:schemeClr val="bg1"/>
                </a:solidFill>
                <a:latin typeface="Century Gothic" pitchFamily="34" charset="0"/>
              </a:rPr>
              <a:t>Validity</a:t>
            </a:r>
          </a:p>
          <a:p>
            <a:pPr algn="l"/>
            <a:r>
              <a:rPr lang="en-GB" sz="3900" dirty="0">
                <a:solidFill>
                  <a:schemeClr val="bg1"/>
                </a:solidFill>
                <a:latin typeface="Century Gothic" pitchFamily="34" charset="0"/>
              </a:rPr>
              <a:t>Information that is true, up to date and accurate</a:t>
            </a:r>
          </a:p>
          <a:p>
            <a:pPr algn="l"/>
            <a:r>
              <a:rPr lang="en-GB" sz="3900" dirty="0">
                <a:solidFill>
                  <a:schemeClr val="bg1"/>
                </a:solidFill>
                <a:latin typeface="Century Gothic" pitchFamily="34" charset="0"/>
              </a:rPr>
              <a:t> </a:t>
            </a:r>
          </a:p>
          <a:p>
            <a:pPr algn="l"/>
            <a:r>
              <a:rPr lang="en-GB" sz="3900" u="sng" dirty="0">
                <a:solidFill>
                  <a:schemeClr val="bg1"/>
                </a:solidFill>
                <a:latin typeface="Century Gothic" pitchFamily="34" charset="0"/>
              </a:rPr>
              <a:t>Reliability</a:t>
            </a:r>
          </a:p>
          <a:p>
            <a:pPr algn="l"/>
            <a:r>
              <a:rPr lang="en-GB" sz="3900" dirty="0">
                <a:solidFill>
                  <a:schemeClr val="bg1"/>
                </a:solidFill>
                <a:latin typeface="Century Gothic" pitchFamily="34" charset="0"/>
              </a:rPr>
              <a:t>The quality of being dependable or trustworthy</a:t>
            </a:r>
            <a:endParaRPr lang="en-GB" sz="3900" b="1" dirty="0">
              <a:solidFill>
                <a:schemeClr val="bg1"/>
              </a:solidFill>
              <a:latin typeface="Century Gothic" pitchFamily="34" charset="0"/>
            </a:endParaRPr>
          </a:p>
          <a:p>
            <a:pPr algn="l"/>
            <a:r>
              <a:rPr lang="en-GB" sz="4400" b="1" dirty="0"/>
              <a:t> </a:t>
            </a:r>
          </a:p>
          <a:p>
            <a:endParaRPr lang="en-GB" b="1" dirty="0"/>
          </a:p>
          <a:p>
            <a:pPr algn="l"/>
            <a:endParaRPr lang="en-GB" b="1" dirty="0"/>
          </a:p>
        </p:txBody>
      </p:sp>
      <p:pic>
        <p:nvPicPr>
          <p:cNvPr id="2050" name="Picture 2" descr="C:\Documents and Settings\s.worsnop\Local Settings\Temporary Internet Files\Content.IE5\ZW8NML1W\MC900448746[1].jpg"/>
          <p:cNvPicPr>
            <a:picLocks noChangeAspect="1" noChangeArrowheads="1"/>
          </p:cNvPicPr>
          <p:nvPr/>
        </p:nvPicPr>
        <p:blipFill>
          <a:blip r:embed="rId2" cstate="print"/>
          <a:srcRect t="16406" r="49219" b="23047"/>
          <a:stretch>
            <a:fillRect/>
          </a:stretch>
        </p:blipFill>
        <p:spPr bwMode="auto">
          <a:xfrm>
            <a:off x="4071934" y="2714620"/>
            <a:ext cx="1571636" cy="12492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1" name="Picture 3" descr="C:\Documents and Settings\s.worsnop\Local Settings\Temporary Internet Files\Content.IE5\ZW8NML1W\MC90005501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5143512"/>
            <a:ext cx="1016640" cy="13572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pull dir="l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0" y="4357694"/>
          <a:ext cx="9144000" cy="2316480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u="sng" dirty="0"/>
                        <a:t>Validity</a:t>
                      </a:r>
                    </a:p>
                    <a:p>
                      <a:endParaRPr lang="en-GB" sz="2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Information that is true, up to date and accurate</a:t>
                      </a:r>
                    </a:p>
                    <a:p>
                      <a:endParaRPr lang="en-GB" sz="2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+mn-lt"/>
                        </a:rPr>
                        <a:t>Check</a:t>
                      </a:r>
                      <a:r>
                        <a:rPr lang="en-GB" sz="2000" baseline="0" dirty="0">
                          <a:latin typeface="+mn-lt"/>
                        </a:rPr>
                        <a:t> for dates</a:t>
                      </a:r>
                    </a:p>
                    <a:p>
                      <a:r>
                        <a:rPr lang="en-GB" sz="2000" baseline="0">
                          <a:latin typeface="+mn-lt"/>
                        </a:rPr>
                        <a:t>Author</a:t>
                      </a:r>
                    </a:p>
                    <a:p>
                      <a:r>
                        <a:rPr lang="en-GB" sz="2000" baseline="0">
                          <a:latin typeface="+mn-lt"/>
                        </a:rPr>
                        <a:t>About Us information</a:t>
                      </a:r>
                      <a:endParaRPr lang="en-GB" sz="2000" baseline="0" dirty="0">
                        <a:latin typeface="+mn-lt"/>
                      </a:endParaRPr>
                    </a:p>
                    <a:p>
                      <a:endParaRPr lang="en-GB" sz="20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u="sng" dirty="0"/>
                        <a:t>Reliability</a:t>
                      </a:r>
                    </a:p>
                    <a:p>
                      <a:endParaRPr lang="en-GB" sz="2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 The quality of being dependable or trustworthy</a:t>
                      </a:r>
                    </a:p>
                    <a:p>
                      <a:endParaRPr lang="en-GB" sz="2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+mn-lt"/>
                        </a:rPr>
                        <a:t>Domain name</a:t>
                      </a:r>
                    </a:p>
                    <a:p>
                      <a:r>
                        <a:rPr lang="en-GB" sz="2000" dirty="0">
                          <a:latin typeface="+mn-lt"/>
                        </a:rPr>
                        <a:t>Internal</a:t>
                      </a:r>
                      <a:r>
                        <a:rPr lang="en-GB" sz="2000" baseline="0" dirty="0">
                          <a:latin typeface="+mn-lt"/>
                        </a:rPr>
                        <a:t>/External Links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0592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85786" y="214291"/>
            <a:ext cx="7558086" cy="1214446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Century Gothic" pitchFamily="34" charset="0"/>
              </a:rPr>
              <a:t>Objectives of the Lesson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85720" y="1357298"/>
            <a:ext cx="8643998" cy="5286412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Recap/learn </a:t>
            </a:r>
            <a:r>
              <a:rPr lang="en-GB" u="sng" dirty="0">
                <a:solidFill>
                  <a:schemeClr val="bg1"/>
                </a:solidFill>
                <a:latin typeface="Century Gothic" pitchFamily="34" charset="0"/>
              </a:rPr>
              <a:t>validity</a:t>
            </a:r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 and </a:t>
            </a:r>
            <a:r>
              <a:rPr lang="en-GB" u="sng" dirty="0">
                <a:solidFill>
                  <a:schemeClr val="bg1"/>
                </a:solidFill>
                <a:latin typeface="Century Gothic" pitchFamily="34" charset="0"/>
              </a:rPr>
              <a:t>reliability</a:t>
            </a:r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 when searching for information </a:t>
            </a:r>
            <a:r>
              <a:rPr lang="en-GB" dirty="0">
                <a:solidFill>
                  <a:srgbClr val="FFFF00"/>
                </a:solidFill>
                <a:latin typeface="Century Gothic" pitchFamily="34" charset="0"/>
              </a:rPr>
              <a:t>(Level 4/5)</a:t>
            </a:r>
          </a:p>
          <a:p>
            <a:pPr algn="l"/>
            <a:endParaRPr lang="en-GB" dirty="0">
              <a:latin typeface="Century Gothic" pitchFamily="34" charset="0"/>
            </a:endParaRPr>
          </a:p>
          <a:p>
            <a:pPr algn="l"/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Understand how to </a:t>
            </a:r>
            <a:r>
              <a:rPr lang="en-GB" u="sng" dirty="0">
                <a:solidFill>
                  <a:schemeClr val="bg1"/>
                </a:solidFill>
                <a:latin typeface="Century Gothic" pitchFamily="34" charset="0"/>
              </a:rPr>
              <a:t>layout</a:t>
            </a:r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 and </a:t>
            </a:r>
            <a:r>
              <a:rPr lang="en-GB" u="sng" dirty="0">
                <a:solidFill>
                  <a:schemeClr val="bg1"/>
                </a:solidFill>
                <a:latin typeface="Century Gothic" pitchFamily="34" charset="0"/>
              </a:rPr>
              <a:t>present</a:t>
            </a:r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 a </a:t>
            </a:r>
            <a:r>
              <a:rPr lang="en-GB" u="sng" dirty="0">
                <a:solidFill>
                  <a:schemeClr val="bg1"/>
                </a:solidFill>
                <a:latin typeface="Century Gothic" pitchFamily="34" charset="0"/>
              </a:rPr>
              <a:t>report</a:t>
            </a:r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en-GB" dirty="0">
              <a:latin typeface="Century Gothic" pitchFamily="34" charset="0"/>
            </a:endParaRPr>
          </a:p>
          <a:p>
            <a:pPr algn="l"/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Understand how to produce a report for assessment of ‘Searching on the Internet’ </a:t>
            </a:r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en-GB" dirty="0">
              <a:solidFill>
                <a:schemeClr val="bg1"/>
              </a:solidFill>
              <a:latin typeface="Century Gothic" pitchFamily="34" charset="0"/>
            </a:endParaRPr>
          </a:p>
          <a:p>
            <a:pPr algn="l"/>
            <a:endParaRPr lang="en-GB" dirty="0">
              <a:solidFill>
                <a:schemeClr val="bg1"/>
              </a:solidFill>
              <a:latin typeface="Century Gothic" pitchFamily="34" charset="0"/>
            </a:endParaRPr>
          </a:p>
          <a:p>
            <a:pPr algn="l"/>
            <a:endParaRPr lang="en-GB" dirty="0">
              <a:solidFill>
                <a:srgbClr val="FFFF00"/>
              </a:solidFill>
            </a:endParaRPr>
          </a:p>
          <a:p>
            <a:pPr algn="l"/>
            <a:endParaRPr lang="en-GB" dirty="0">
              <a:solidFill>
                <a:srgbClr val="FFFF00"/>
              </a:solidFill>
            </a:endParaRPr>
          </a:p>
          <a:p>
            <a:pPr algn="l"/>
            <a:endParaRPr lang="en-GB" u="sng" dirty="0"/>
          </a:p>
          <a:p>
            <a:pPr algn="l"/>
            <a:endParaRPr lang="en-GB" u="sng" dirty="0"/>
          </a:p>
          <a:p>
            <a:pPr algn="l"/>
            <a:endParaRPr lang="en-GB" u="sng" dirty="0"/>
          </a:p>
          <a:p>
            <a:pPr algn="l"/>
            <a:endParaRPr lang="en-GB" b="1" u="sng" dirty="0">
              <a:latin typeface="Comic Sans MS" pitchFamily="66" charset="0"/>
            </a:endParaRPr>
          </a:p>
          <a:p>
            <a:pPr algn="l"/>
            <a:endParaRPr lang="en-GB" b="1" u="sng" dirty="0"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2844" y="2636912"/>
            <a:ext cx="8286808" cy="38884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202919"/>
      </p:ext>
    </p:extLst>
  </p:cSld>
  <p:clrMapOvr>
    <a:masterClrMapping/>
  </p:clrMapOvr>
  <p:transition>
    <p:split orient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572232" y="214290"/>
            <a:ext cx="2571768" cy="8572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entury Gothic" pitchFamily="34" charset="0"/>
              </a:rPr>
              <a:t>Title</a:t>
            </a:r>
          </a:p>
        </p:txBody>
      </p:sp>
      <p:sp>
        <p:nvSpPr>
          <p:cNvPr id="4" name="Rectangle 3"/>
          <p:cNvSpPr/>
          <p:nvPr/>
        </p:nvSpPr>
        <p:spPr>
          <a:xfrm>
            <a:off x="6572232" y="1285860"/>
            <a:ext cx="2571768" cy="8572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entury Gothic" pitchFamily="34" charset="0"/>
              </a:rPr>
              <a:t>Name of Planet</a:t>
            </a:r>
          </a:p>
        </p:txBody>
      </p:sp>
      <p:sp>
        <p:nvSpPr>
          <p:cNvPr id="5" name="Rectangle 4"/>
          <p:cNvSpPr/>
          <p:nvPr/>
        </p:nvSpPr>
        <p:spPr>
          <a:xfrm>
            <a:off x="6572232" y="3143248"/>
            <a:ext cx="2571768" cy="8572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entury Gothic" pitchFamily="34" charset="0"/>
              </a:rPr>
              <a:t>Information on Planet</a:t>
            </a:r>
          </a:p>
        </p:txBody>
      </p:sp>
      <p:sp>
        <p:nvSpPr>
          <p:cNvPr id="6" name="Rectangle 5"/>
          <p:cNvSpPr/>
          <p:nvPr/>
        </p:nvSpPr>
        <p:spPr>
          <a:xfrm>
            <a:off x="6572232" y="4143380"/>
            <a:ext cx="2571768" cy="8572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entury Gothic" pitchFamily="34" charset="0"/>
              </a:rPr>
              <a:t>Reference and Date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8789" t="26367" r="59717" b="19922"/>
          <a:stretch>
            <a:fillRect/>
          </a:stretch>
        </p:blipFill>
        <p:spPr bwMode="auto">
          <a:xfrm>
            <a:off x="285720" y="1000108"/>
            <a:ext cx="6143668" cy="39290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4786314" y="1571612"/>
            <a:ext cx="1214446" cy="1214446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57158" y="1214422"/>
            <a:ext cx="1571636" cy="428628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57158" y="1714488"/>
            <a:ext cx="4357718" cy="1214446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57158" y="3000372"/>
            <a:ext cx="4714908" cy="285752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714612" y="1071546"/>
            <a:ext cx="1571636" cy="285752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Arrow Connector 18"/>
          <p:cNvCxnSpPr>
            <a:stCxn id="3" idx="1"/>
          </p:cNvCxnSpPr>
          <p:nvPr/>
        </p:nvCxnSpPr>
        <p:spPr>
          <a:xfrm rot="10800000" flipV="1">
            <a:off x="4286248" y="642918"/>
            <a:ext cx="2285984" cy="571504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endCxn id="14" idx="3"/>
          </p:cNvCxnSpPr>
          <p:nvPr/>
        </p:nvCxnSpPr>
        <p:spPr>
          <a:xfrm rot="10800000" flipV="1">
            <a:off x="1928794" y="1357298"/>
            <a:ext cx="4643438" cy="71438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endCxn id="12" idx="3"/>
          </p:cNvCxnSpPr>
          <p:nvPr/>
        </p:nvCxnSpPr>
        <p:spPr>
          <a:xfrm rot="16200000" flipV="1">
            <a:off x="5982885" y="2196711"/>
            <a:ext cx="607223" cy="571472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6572232" y="2214554"/>
            <a:ext cx="2571768" cy="8572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entury Gothic" pitchFamily="34" charset="0"/>
              </a:rPr>
              <a:t>Image of Planet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 rot="10800000">
            <a:off x="4500562" y="2786059"/>
            <a:ext cx="2071670" cy="607223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rot="10800000">
            <a:off x="4214810" y="3286126"/>
            <a:ext cx="2357454" cy="1071569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14282" y="214290"/>
            <a:ext cx="64294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entury Gothic" pitchFamily="34" charset="0"/>
              </a:rPr>
              <a:t>Report example - Solar Planet</a:t>
            </a:r>
            <a:endParaRPr lang="en-GB" sz="3200" dirty="0">
              <a:solidFill>
                <a:srgbClr val="FFFF00"/>
              </a:solidFill>
              <a:latin typeface="Century Gothic" pitchFamily="34" charset="0"/>
            </a:endParaRPr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357158" y="5214950"/>
            <a:ext cx="8572560" cy="135732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31750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b="1" dirty="0">
                <a:latin typeface="Century Gothic" pitchFamily="34" charset="0"/>
              </a:rPr>
              <a:t>Silver task: </a:t>
            </a:r>
            <a:r>
              <a:rPr lang="en-GB" dirty="0">
                <a:latin typeface="Century Gothic" pitchFamily="34" charset="0"/>
              </a:rPr>
              <a:t>Produce a researched, good quality document that has different types of information from many sources.</a:t>
            </a:r>
          </a:p>
          <a:p>
            <a:r>
              <a:rPr lang="en-GB" b="1" dirty="0">
                <a:latin typeface="Century Gothic" pitchFamily="34" charset="0"/>
              </a:rPr>
              <a:t>Gold task: </a:t>
            </a:r>
            <a:r>
              <a:rPr lang="en-GB" dirty="0">
                <a:latin typeface="Century Gothic" pitchFamily="34" charset="0"/>
              </a:rPr>
              <a:t>Present your report in a well structured way that includes text and images and numbers.  Information must be relevant and organised.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44196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/>
          <a:srcRect l="1831" t="19531" r="75464" b="22384"/>
          <a:stretch/>
        </p:blipFill>
        <p:spPr bwMode="auto">
          <a:xfrm>
            <a:off x="214282" y="27675"/>
            <a:ext cx="5572132" cy="53455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6000760" y="214290"/>
            <a:ext cx="2571768" cy="8572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entury Gothic" pitchFamily="34" charset="0"/>
              </a:rPr>
              <a:t>Title</a:t>
            </a:r>
          </a:p>
        </p:txBody>
      </p:sp>
      <p:sp>
        <p:nvSpPr>
          <p:cNvPr id="4" name="Rectangle 3"/>
          <p:cNvSpPr/>
          <p:nvPr/>
        </p:nvSpPr>
        <p:spPr>
          <a:xfrm>
            <a:off x="6000760" y="1285860"/>
            <a:ext cx="2571768" cy="8572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entury Gothic" pitchFamily="34" charset="0"/>
              </a:rPr>
              <a:t>Name of Planet</a:t>
            </a:r>
          </a:p>
        </p:txBody>
      </p:sp>
      <p:sp>
        <p:nvSpPr>
          <p:cNvPr id="5" name="Rectangle 4"/>
          <p:cNvSpPr/>
          <p:nvPr/>
        </p:nvSpPr>
        <p:spPr>
          <a:xfrm>
            <a:off x="6000760" y="2428868"/>
            <a:ext cx="2571768" cy="8572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entury Gothic" pitchFamily="34" charset="0"/>
              </a:rPr>
              <a:t>Information on Planet</a:t>
            </a:r>
          </a:p>
        </p:txBody>
      </p:sp>
      <p:sp>
        <p:nvSpPr>
          <p:cNvPr id="6" name="Rectangle 5"/>
          <p:cNvSpPr/>
          <p:nvPr/>
        </p:nvSpPr>
        <p:spPr>
          <a:xfrm>
            <a:off x="6072198" y="3714752"/>
            <a:ext cx="2571768" cy="8572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entury Gothic" pitchFamily="34" charset="0"/>
              </a:rPr>
              <a:t>Reference and Date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rot="10800000">
            <a:off x="3500430" y="214290"/>
            <a:ext cx="2500330" cy="57150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0800000">
            <a:off x="642910" y="428604"/>
            <a:ext cx="5357850" cy="121444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0800000">
            <a:off x="3857620" y="1571612"/>
            <a:ext cx="2143140" cy="114300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10800000">
            <a:off x="3286116" y="1928802"/>
            <a:ext cx="2786082" cy="228601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AutoShape 3">
            <a:extLst>
              <a:ext uri="{FF2B5EF4-FFF2-40B4-BE49-F238E27FC236}">
                <a16:creationId xmlns:a16="http://schemas.microsoft.com/office/drawing/2014/main" id="{27E71525-33CD-43E7-935E-CBBB93E83A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58" y="5214950"/>
            <a:ext cx="8572560" cy="135732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31750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b="1" dirty="0">
                <a:latin typeface="Century Gothic" pitchFamily="34" charset="0"/>
              </a:rPr>
              <a:t>Silver task: </a:t>
            </a:r>
            <a:r>
              <a:rPr lang="en-GB" dirty="0">
                <a:latin typeface="Century Gothic" pitchFamily="34" charset="0"/>
              </a:rPr>
              <a:t>Produce a researched, good quality document that has different types of information from many sources.</a:t>
            </a:r>
          </a:p>
          <a:p>
            <a:r>
              <a:rPr lang="en-GB" b="1" dirty="0">
                <a:latin typeface="Century Gothic" pitchFamily="34" charset="0"/>
              </a:rPr>
              <a:t>Gold task: </a:t>
            </a:r>
            <a:r>
              <a:rPr lang="en-GB" dirty="0">
                <a:latin typeface="Century Gothic" pitchFamily="34" charset="0"/>
              </a:rPr>
              <a:t>Present your report in a well structured way that includes text and images and numbers.  Information must be relevant and organised.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06419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1470025"/>
          </a:xfrm>
        </p:spPr>
        <p:txBody>
          <a:bodyPr/>
          <a:lstStyle/>
          <a:p>
            <a:r>
              <a:rPr lang="en-GB" u="sng" dirty="0">
                <a:solidFill>
                  <a:schemeClr val="bg1"/>
                </a:solidFill>
                <a:latin typeface="Century Gothic" pitchFamily="34" charset="0"/>
              </a:rPr>
              <a:t>Task</a:t>
            </a:r>
            <a:endParaRPr lang="en-GB" u="sng" dirty="0">
              <a:latin typeface="Century Gothic" pitchFamily="34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92861" y="1236812"/>
            <a:ext cx="8929718" cy="3789040"/>
          </a:xfrm>
        </p:spPr>
        <p:txBody>
          <a:bodyPr>
            <a:normAutofit/>
          </a:bodyPr>
          <a:lstStyle/>
          <a:p>
            <a:pPr algn="l"/>
            <a:r>
              <a:rPr lang="en-GB" sz="2400" dirty="0">
                <a:solidFill>
                  <a:srgbClr val="FFFF00"/>
                </a:solidFill>
                <a:latin typeface="Century Gothic" pitchFamily="34" charset="0"/>
              </a:rPr>
              <a:t>Complete a similar report of 4-5 planets with:</a:t>
            </a:r>
          </a:p>
          <a:p>
            <a:pPr algn="l">
              <a:buFontTx/>
              <a:buChar char="-"/>
            </a:pPr>
            <a:r>
              <a:rPr lang="en-GB" sz="2400" dirty="0">
                <a:solidFill>
                  <a:schemeClr val="bg1"/>
                </a:solidFill>
                <a:latin typeface="Century Gothic" pitchFamily="34" charset="0"/>
              </a:rPr>
              <a:t>Information from a website about the a planet</a:t>
            </a:r>
          </a:p>
          <a:p>
            <a:pPr algn="l">
              <a:buFontTx/>
              <a:buChar char="-"/>
            </a:pPr>
            <a:r>
              <a:rPr lang="en-GB" sz="2400" dirty="0">
                <a:solidFill>
                  <a:schemeClr val="bg1"/>
                </a:solidFill>
                <a:latin typeface="Century Gothic" pitchFamily="34" charset="0"/>
              </a:rPr>
              <a:t> An image of a planet</a:t>
            </a:r>
          </a:p>
          <a:p>
            <a:pPr algn="l">
              <a:buFontTx/>
              <a:buChar char="-"/>
            </a:pPr>
            <a:r>
              <a:rPr lang="en-GB" sz="2400" dirty="0">
                <a:solidFill>
                  <a:schemeClr val="bg1"/>
                </a:solidFill>
                <a:latin typeface="Century Gothic" pitchFamily="34" charset="0"/>
              </a:rPr>
              <a:t> Reference the website used</a:t>
            </a:r>
          </a:p>
          <a:p>
            <a:pPr algn="l">
              <a:buFontTx/>
              <a:buChar char="-"/>
            </a:pPr>
            <a:endParaRPr lang="en-GB" dirty="0">
              <a:solidFill>
                <a:schemeClr val="bg1"/>
              </a:solidFill>
              <a:latin typeface="Century Gothic" pitchFamily="34" charset="0"/>
            </a:endParaRPr>
          </a:p>
          <a:p>
            <a:pPr algn="l">
              <a:buFontTx/>
              <a:buChar char="-"/>
            </a:pPr>
            <a:endParaRPr lang="en-GB" dirty="0">
              <a:solidFill>
                <a:schemeClr val="bg1"/>
              </a:solidFill>
              <a:latin typeface="Century Gothic" pitchFamily="34" charset="0"/>
            </a:endParaRPr>
          </a:p>
          <a:p>
            <a:pPr algn="l">
              <a:buFontTx/>
              <a:buChar char="-"/>
            </a:pPr>
            <a:endParaRPr lang="en-GB" dirty="0">
              <a:solidFill>
                <a:schemeClr val="bg1"/>
              </a:solidFill>
              <a:latin typeface="Century Gothic" pitchFamily="34" charset="0"/>
            </a:endParaRPr>
          </a:p>
          <a:p>
            <a:pPr algn="l"/>
            <a:endParaRPr lang="en-GB" dirty="0">
              <a:latin typeface="Calibri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3250381" y="4941168"/>
            <a:ext cx="2857520" cy="1285884"/>
          </a:xfrm>
          <a:prstGeom prst="ellipse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itchFamily="34" charset="0"/>
              </a:rPr>
              <a:t>15 minutes</a:t>
            </a:r>
          </a:p>
        </p:txBody>
      </p:sp>
      <p:sp>
        <p:nvSpPr>
          <p:cNvPr id="5" name="AutoShape 3">
            <a:extLst>
              <a:ext uri="{FF2B5EF4-FFF2-40B4-BE49-F238E27FC236}">
                <a16:creationId xmlns:a16="http://schemas.microsoft.com/office/drawing/2014/main" id="{C8E463C7-A058-47FE-91C2-8D75D1D84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20" y="3356992"/>
            <a:ext cx="8572560" cy="135732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31750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b="1" dirty="0">
                <a:latin typeface="Century Gothic" pitchFamily="34" charset="0"/>
              </a:rPr>
              <a:t>Silver task: </a:t>
            </a:r>
            <a:r>
              <a:rPr lang="en-GB" dirty="0">
                <a:latin typeface="Century Gothic" pitchFamily="34" charset="0"/>
              </a:rPr>
              <a:t>Produce a researched, good quality document that has different types of information from many sources.</a:t>
            </a:r>
          </a:p>
          <a:p>
            <a:r>
              <a:rPr lang="en-GB" b="1" dirty="0">
                <a:latin typeface="Century Gothic" pitchFamily="34" charset="0"/>
              </a:rPr>
              <a:t>Gold task: </a:t>
            </a:r>
            <a:r>
              <a:rPr lang="en-GB" dirty="0">
                <a:latin typeface="Century Gothic" pitchFamily="34" charset="0"/>
              </a:rPr>
              <a:t>Present your report in a well structured way that includes text and images and numbers.  Information must be relevant and organised.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62962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85786" y="214291"/>
            <a:ext cx="7558086" cy="1214446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Century Gothic" pitchFamily="34" charset="0"/>
              </a:rPr>
              <a:t>Objectives of the Lesson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85720" y="1357298"/>
            <a:ext cx="8643998" cy="5286412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Recap/learn </a:t>
            </a:r>
            <a:r>
              <a:rPr lang="en-GB" u="sng" dirty="0">
                <a:solidFill>
                  <a:schemeClr val="bg1"/>
                </a:solidFill>
                <a:latin typeface="Century Gothic" pitchFamily="34" charset="0"/>
              </a:rPr>
              <a:t>validity</a:t>
            </a:r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 and </a:t>
            </a:r>
            <a:r>
              <a:rPr lang="en-GB" u="sng" dirty="0">
                <a:solidFill>
                  <a:schemeClr val="bg1"/>
                </a:solidFill>
                <a:latin typeface="Century Gothic" pitchFamily="34" charset="0"/>
              </a:rPr>
              <a:t>reliability</a:t>
            </a:r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 when searching for information </a:t>
            </a:r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en-GB" dirty="0">
              <a:latin typeface="Century Gothic" pitchFamily="34" charset="0"/>
            </a:endParaRPr>
          </a:p>
          <a:p>
            <a:pPr algn="l"/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Understand how to </a:t>
            </a:r>
            <a:r>
              <a:rPr lang="en-GB" u="sng" dirty="0">
                <a:solidFill>
                  <a:schemeClr val="bg1"/>
                </a:solidFill>
                <a:latin typeface="Century Gothic" pitchFamily="34" charset="0"/>
              </a:rPr>
              <a:t>layout</a:t>
            </a:r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 and </a:t>
            </a:r>
            <a:r>
              <a:rPr lang="en-GB" u="sng" dirty="0">
                <a:solidFill>
                  <a:schemeClr val="bg1"/>
                </a:solidFill>
                <a:latin typeface="Century Gothic" pitchFamily="34" charset="0"/>
              </a:rPr>
              <a:t>present</a:t>
            </a:r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 a </a:t>
            </a:r>
            <a:r>
              <a:rPr lang="en-GB" u="sng" dirty="0">
                <a:solidFill>
                  <a:schemeClr val="bg1"/>
                </a:solidFill>
                <a:latin typeface="Century Gothic" pitchFamily="34" charset="0"/>
              </a:rPr>
              <a:t>report</a:t>
            </a:r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en-GB" dirty="0">
              <a:latin typeface="Century Gothic" pitchFamily="34" charset="0"/>
            </a:endParaRPr>
          </a:p>
          <a:p>
            <a:pPr algn="l"/>
            <a:r>
              <a:rPr lang="en-GB" dirty="0">
                <a:solidFill>
                  <a:schemeClr val="bg1"/>
                </a:solidFill>
                <a:latin typeface="Century Gothic" pitchFamily="34" charset="0"/>
              </a:rPr>
              <a:t>Understand how to produce a report by Searching on the Internet</a:t>
            </a:r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en-GB" dirty="0">
              <a:solidFill>
                <a:schemeClr val="bg1"/>
              </a:solidFill>
              <a:latin typeface="Century Gothic" pitchFamily="34" charset="0"/>
            </a:endParaRPr>
          </a:p>
          <a:p>
            <a:pPr algn="l"/>
            <a:endParaRPr lang="en-GB" dirty="0">
              <a:solidFill>
                <a:schemeClr val="bg1"/>
              </a:solidFill>
              <a:latin typeface="Century Gothic" pitchFamily="34" charset="0"/>
            </a:endParaRPr>
          </a:p>
          <a:p>
            <a:pPr algn="l"/>
            <a:endParaRPr lang="en-GB" dirty="0">
              <a:solidFill>
                <a:srgbClr val="FFFF00"/>
              </a:solidFill>
            </a:endParaRPr>
          </a:p>
          <a:p>
            <a:pPr algn="l"/>
            <a:endParaRPr lang="en-GB" dirty="0">
              <a:solidFill>
                <a:srgbClr val="FFFF00"/>
              </a:solidFill>
            </a:endParaRPr>
          </a:p>
          <a:p>
            <a:pPr algn="l"/>
            <a:endParaRPr lang="en-GB" u="sng" dirty="0"/>
          </a:p>
          <a:p>
            <a:pPr algn="l"/>
            <a:endParaRPr lang="en-GB" u="sng" dirty="0"/>
          </a:p>
          <a:p>
            <a:pPr algn="l"/>
            <a:endParaRPr lang="en-GB" u="sng" dirty="0"/>
          </a:p>
          <a:p>
            <a:pPr algn="l"/>
            <a:endParaRPr lang="en-GB" b="1" u="sng" dirty="0">
              <a:latin typeface="Comic Sans MS" pitchFamily="66" charset="0"/>
            </a:endParaRPr>
          </a:p>
          <a:p>
            <a:pPr algn="l"/>
            <a:endParaRPr lang="en-GB" b="1" u="sng" dirty="0"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2844" y="1268760"/>
            <a:ext cx="8286808" cy="52565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903308"/>
      </p:ext>
    </p:extLst>
  </p:cSld>
  <p:clrMapOvr>
    <a:masterClrMapping/>
  </p:clrMapOvr>
  <p:transition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423</Words>
  <Application>Microsoft Office PowerPoint</Application>
  <PresentationFormat>On-screen Show (4:3)</PresentationFormat>
  <Paragraphs>113</Paragraphs>
  <Slides>16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Century Gothic</vt:lpstr>
      <vt:lpstr>Comic Sans MS</vt:lpstr>
      <vt:lpstr>Office Theme</vt:lpstr>
      <vt:lpstr>Year 5 Computing</vt:lpstr>
      <vt:lpstr>Can you work out the anagrams to revise previous learning?  An anagram is a word or phrase formed by rearranging the letters of a different word or phrase, typically using all the original letters exactly once. For example, the word anagram can be rearranged into nag a ram, or the word binary into brainy or the word adobe into abode.</vt:lpstr>
      <vt:lpstr>Can you guess the anagrams?</vt:lpstr>
      <vt:lpstr>Anagrams</vt:lpstr>
      <vt:lpstr>Anagrams</vt:lpstr>
      <vt:lpstr>Anagrams</vt:lpstr>
      <vt:lpstr>Complete the fact or opinion game (next slide)</vt:lpstr>
      <vt:lpstr>PowerPoint Presentation</vt:lpstr>
      <vt:lpstr>Objectives of the Lesson</vt:lpstr>
      <vt:lpstr>Information </vt:lpstr>
      <vt:lpstr>PowerPoint Presentation</vt:lpstr>
      <vt:lpstr>Objectives of the Lesson</vt:lpstr>
      <vt:lpstr>PowerPoint Presentation</vt:lpstr>
      <vt:lpstr>PowerPoint Presentation</vt:lpstr>
      <vt:lpstr>Task</vt:lpstr>
      <vt:lpstr>Objectives of the Lesson</vt:lpstr>
    </vt:vector>
  </TitlesOfParts>
  <Company>Carlton Bolling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7 ICT</dc:title>
  <dc:creator>s.worsnop</dc:creator>
  <cp:lastModifiedBy>Cassie Walker</cp:lastModifiedBy>
  <cp:revision>15</cp:revision>
  <dcterms:created xsi:type="dcterms:W3CDTF">2012-02-09T09:48:07Z</dcterms:created>
  <dcterms:modified xsi:type="dcterms:W3CDTF">2020-04-24T14:55:04Z</dcterms:modified>
</cp:coreProperties>
</file>