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86" r:id="rId3"/>
    <p:sldId id="257" r:id="rId4"/>
    <p:sldId id="274" r:id="rId5"/>
    <p:sldId id="263" r:id="rId6"/>
    <p:sldId id="264" r:id="rId7"/>
    <p:sldId id="267" r:id="rId8"/>
    <p:sldId id="279" r:id="rId9"/>
    <p:sldId id="288" r:id="rId10"/>
    <p:sldId id="289" r:id="rId11"/>
    <p:sldId id="290" r:id="rId12"/>
    <p:sldId id="291" r:id="rId13"/>
    <p:sldId id="292" r:id="rId14"/>
    <p:sldId id="293" r:id="rId15"/>
    <p:sldId id="296" r:id="rId16"/>
    <p:sldId id="294" r:id="rId17"/>
    <p:sldId id="298" r:id="rId18"/>
    <p:sldId id="29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83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37BAA-5995-4F8E-9746-EA50D5D0ECE7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CCE177-4A10-40CE-86D3-D426DA80B82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7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CE177-4A10-40CE-86D3-D426DA80B824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91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Understand website good/bad features left for homework</a:t>
            </a:r>
            <a:r>
              <a:rPr lang="en-GB" baseline="0" dirty="0"/>
              <a:t> instead of for the next main task as well.</a:t>
            </a:r>
          </a:p>
          <a:p>
            <a:endParaRPr lang="en-GB" baseline="0" dirty="0"/>
          </a:p>
          <a:p>
            <a:r>
              <a:rPr lang="en-GB" baseline="0" dirty="0"/>
              <a:t>This lesson discuss difference between fact and opinion but base next main task on the Blackpool searching task for level 4 – which is more relevant – update worksheet to suit class better and change dates so they are not out of date.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CE177-4A10-40CE-86D3-D426DA80B824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Understand website good/bad features left for homework</a:t>
            </a:r>
            <a:r>
              <a:rPr lang="en-GB" baseline="0" dirty="0"/>
              <a:t> instead of for the next main task as well.</a:t>
            </a:r>
          </a:p>
          <a:p>
            <a:endParaRPr lang="en-GB" baseline="0" dirty="0"/>
          </a:p>
          <a:p>
            <a:r>
              <a:rPr lang="en-GB" baseline="0" dirty="0"/>
              <a:t>This lesson discuss difference between fact and opinion but base next main task on the Blackpool searching task for level 4 – which is more relevant – update worksheet to suit class better and change dates so they are not out of date.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CE177-4A10-40CE-86D3-D426DA80B824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Understand website good/bad features left for homework</a:t>
            </a:r>
            <a:r>
              <a:rPr lang="en-GB" baseline="0" dirty="0"/>
              <a:t> instead of for the next main task as well.</a:t>
            </a:r>
          </a:p>
          <a:p>
            <a:endParaRPr lang="en-GB" baseline="0" dirty="0"/>
          </a:p>
          <a:p>
            <a:r>
              <a:rPr lang="en-GB" baseline="0" dirty="0"/>
              <a:t>This lesson discuss difference between fact and opinion but base next main task on the Blackpool searching task for level 4 – which is more relevant – update worksheet to suit class better and change dates so they are not out of date.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CE177-4A10-40CE-86D3-D426DA80B824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Calibri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7591A-295B-45BB-8FAC-396F6D148522}" type="datetimeFigureOut">
              <a:rPr lang="en-US" smtClean="0"/>
              <a:pPr/>
              <a:t>4/24/2020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3B51A-45FA-4AD0-92FB-89F8F7F99AA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Calibri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Calibri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Calibri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Calibri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Calibri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Calibri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images.google.co.uk/imgres?imgurl=http://www.miraclescreenings.com/16/images/amadeus_1.jpg&amp;imgrefurl=http://www.miraclescreenings.com/16/anim1.htm&amp;usg=__YnsTCkfcLrTXMN9-nxB_Bw-TYm8=&amp;h=392&amp;w=400&amp;sz=52&amp;hl=en&amp;start=9&amp;tbnid=BtuNc1Qf-94laM:&amp;tbnh=122&amp;tbnw=124&amp;prev=/images?q=classical+music+cartoon&amp;gbv=2&amp;hl=en&amp;safe=active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images.google.co.uk/imgres?imgurl=http://www1.free-clipart.net/gallery2/clipart/Calendar/08_August_Cartoon.jpg&amp;imgrefurl=http://www1.free-clipart.net/cgi-bin/clipart/directory.cgi?direct=clipart/Calendar&amp;img=12&amp;usg=__FI9uN-_bFJODaKRcsNYP3y6sEWw=&amp;h=225&amp;w=210&amp;sz=13&amp;hl=en&amp;start=8&amp;tbnid=N8phbiIdiNn9YM:&amp;tbnh=108&amp;tbnw=101&amp;prev=/images?q=august+cartoon&amp;gbv=2&amp;hl=en&amp;safe=active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stronomytoday.com/astronomy/mars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entury Gothic" pitchFamily="34" charset="0"/>
              </a:rPr>
              <a:t>Year 5 Computing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4480" y="4643446"/>
            <a:ext cx="6200796" cy="1281106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Century Gothic" pitchFamily="34" charset="0"/>
              </a:rPr>
              <a:t> Searching on the Internet  </a:t>
            </a:r>
          </a:p>
          <a:p>
            <a:r>
              <a:rPr lang="en-GB" sz="4400" b="0" dirty="0">
                <a:latin typeface="Century Gothic" pitchFamily="34" charset="0"/>
              </a:rPr>
              <a:t>- Lesson 2 -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357298"/>
            <a:ext cx="3305175" cy="3295650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 r="19442"/>
          <a:stretch/>
        </p:blipFill>
        <p:spPr bwMode="auto">
          <a:xfrm>
            <a:off x="1115616" y="260648"/>
            <a:ext cx="6878568" cy="61436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1187053" y="617838"/>
            <a:ext cx="5500726" cy="571504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29895" y="3475358"/>
            <a:ext cx="6786578" cy="571504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29895" y="4189738"/>
            <a:ext cx="6786578" cy="571504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380526"/>
      </p:ext>
    </p:extLst>
  </p:cSld>
  <p:clrMapOvr>
    <a:masterClrMapping/>
  </p:clrMapOvr>
  <p:transition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b="0" dirty="0">
                <a:latin typeface="Century Gothic" pitchFamily="34" charset="0"/>
              </a:rPr>
              <a:t>Recap/understand the basic uses and keywords of the Internet </a:t>
            </a:r>
            <a:endParaRPr lang="en-GB" b="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b="1" dirty="0">
              <a:latin typeface="Century Gothic" pitchFamily="34" charset="0"/>
            </a:endParaRPr>
          </a:p>
          <a:p>
            <a:pPr algn="l"/>
            <a:r>
              <a:rPr lang="en-GB" b="0" dirty="0">
                <a:latin typeface="Century Gothic" pitchFamily="34" charset="0"/>
              </a:rPr>
              <a:t>Learn and understand the difference between fact and opinion</a:t>
            </a: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b="0" dirty="0">
                <a:latin typeface="Century Gothic" pitchFamily="34" charset="0"/>
              </a:rPr>
              <a:t>To learn and understand the words:</a:t>
            </a:r>
          </a:p>
          <a:p>
            <a:pPr algn="l"/>
            <a:r>
              <a:rPr lang="en-GB" b="0" dirty="0">
                <a:latin typeface="Century Gothic" pitchFamily="34" charset="0"/>
              </a:rPr>
              <a:t>Validity and Reliability of information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Aim: </a:t>
            </a:r>
            <a:r>
              <a:rPr lang="en-GB" b="0" dirty="0">
                <a:latin typeface="Century Gothic" pitchFamily="34" charset="0"/>
              </a:rPr>
              <a:t>Be able identify a fact and opinion whilst being able to check if a website is valid and reliable. </a:t>
            </a:r>
          </a:p>
          <a:p>
            <a:pPr algn="l"/>
            <a:endParaRPr lang="en-GB" dirty="0">
              <a:latin typeface="Century Gothic" pitchFamily="34" charset="0"/>
            </a:endParaRPr>
          </a:p>
          <a:p>
            <a:pPr marL="742950" indent="-742950" algn="l"/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Consider the new keywords when using websites:</a:t>
            </a:r>
          </a:p>
          <a:p>
            <a:pPr marL="742950" indent="-742950" algn="l"/>
            <a:r>
              <a:rPr lang="en-GB" b="0" dirty="0">
                <a:latin typeface="Century Gothic" pitchFamily="34" charset="0"/>
              </a:rPr>
              <a:t>Copyright, Validity, Reliability and Bias</a:t>
            </a:r>
          </a:p>
          <a:p>
            <a:pPr algn="l"/>
            <a:endParaRPr lang="en-GB" b="0" dirty="0">
              <a:latin typeface="Century Gothic" pitchFamily="34" charset="0"/>
            </a:endParaRPr>
          </a:p>
          <a:p>
            <a:pPr algn="l"/>
            <a:endParaRPr lang="en-GB" b="1" u="sng" dirty="0">
              <a:latin typeface="Century Gothic" pitchFamily="34" charset="0"/>
            </a:endParaRPr>
          </a:p>
          <a:p>
            <a:pPr algn="l"/>
            <a:endParaRPr lang="en-GB" b="1" u="sng" dirty="0">
              <a:latin typeface="Century Gothic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1268760"/>
            <a:ext cx="8712968" cy="2160240"/>
          </a:xfrm>
          <a:prstGeom prst="rect">
            <a:avLst/>
          </a:prstGeom>
          <a:noFill/>
          <a:ln w="412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14282" y="785794"/>
          <a:ext cx="6096000" cy="53035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Computers connected to each other across the globe</a:t>
                      </a:r>
                    </a:p>
                    <a:p>
                      <a:endParaRPr lang="en-GB" dirty="0">
                        <a:solidFill>
                          <a:schemeClr val="bg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WWW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World Wide Web</a:t>
                      </a:r>
                    </a:p>
                    <a:p>
                      <a:endParaRPr lang="en-GB" dirty="0">
                        <a:solidFill>
                          <a:schemeClr val="bg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Email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Electronic Mail</a:t>
                      </a:r>
                    </a:p>
                    <a:p>
                      <a:endParaRPr lang="en-GB" dirty="0">
                        <a:solidFill>
                          <a:schemeClr val="bg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Hypertext Mark-up Language</a:t>
                      </a:r>
                    </a:p>
                    <a:p>
                      <a:endParaRPr lang="en-GB" dirty="0">
                        <a:solidFill>
                          <a:schemeClr val="bg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HTML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Search Engine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A system for searching the information available on the Web.</a:t>
                      </a:r>
                    </a:p>
                    <a:p>
                      <a:endParaRPr lang="en-GB" dirty="0">
                        <a:solidFill>
                          <a:schemeClr val="bg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URL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 charset="0"/>
                        </a:rPr>
                        <a:t>Uniform Resource Locator</a:t>
                      </a:r>
                    </a:p>
                    <a:p>
                      <a:endParaRPr lang="en-GB" dirty="0">
                        <a:solidFill>
                          <a:schemeClr val="bg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7" name="Picture 2" descr="C:\Documents and Settings\s.worsnop\Local Settings\Temporary Internet Files\Content.IE5\1DOHHTJT\MCj0412284000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5286388"/>
            <a:ext cx="1110814" cy="1142984"/>
          </a:xfrm>
          <a:prstGeom prst="rect">
            <a:avLst/>
          </a:prstGeom>
          <a:noFill/>
        </p:spPr>
      </p:pic>
      <p:pic>
        <p:nvPicPr>
          <p:cNvPr id="9" name="Picture 7" descr="C:\Documents and Settings\s.worsnop\Local Settings\Temporary Internet Files\Content.IE5\47GMAQ6Z\MMj03957550000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785794"/>
            <a:ext cx="1746262" cy="785818"/>
          </a:xfrm>
          <a:prstGeom prst="rect">
            <a:avLst/>
          </a:prstGeom>
          <a:noFill/>
        </p:spPr>
      </p:pic>
      <p:pic>
        <p:nvPicPr>
          <p:cNvPr id="10" name="Picture 8" descr="C:\Program Files\Microsoft Office\MEDIA\CAGCAT10\j0293236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3714752"/>
            <a:ext cx="1565453" cy="1154887"/>
          </a:xfrm>
          <a:prstGeom prst="rect">
            <a:avLst/>
          </a:prstGeom>
          <a:noFill/>
        </p:spPr>
      </p:pic>
      <p:pic>
        <p:nvPicPr>
          <p:cNvPr id="11" name="Picture 9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86710" y="3214686"/>
            <a:ext cx="1100023" cy="1805026"/>
          </a:xfrm>
          <a:prstGeom prst="rect">
            <a:avLst/>
          </a:prstGeom>
          <a:noFill/>
        </p:spPr>
      </p:pic>
      <p:pic>
        <p:nvPicPr>
          <p:cNvPr id="12" name="Picture 10" descr="C:\Documents and Settings\s.worsnop\Local Settings\Temporary Internet Files\Content.IE5\QB1O6QKR\MPj0399494000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1714488"/>
            <a:ext cx="1504233" cy="1203386"/>
          </a:xfrm>
          <a:prstGeom prst="rect">
            <a:avLst/>
          </a:prstGeom>
          <a:noFill/>
        </p:spPr>
      </p:pic>
      <p:sp>
        <p:nvSpPr>
          <p:cNvPr id="13" name="Rounded Rectangle 12"/>
          <p:cNvSpPr/>
          <p:nvPr/>
        </p:nvSpPr>
        <p:spPr>
          <a:xfrm>
            <a:off x="-12080" y="392884"/>
            <a:ext cx="6429388" cy="584442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Century Gothic" pitchFamily="34" charset="0"/>
              </a:rPr>
              <a:t>What are the new keywords?</a:t>
            </a:r>
          </a:p>
          <a:p>
            <a:pPr algn="ctr"/>
            <a:endParaRPr lang="en-GB" sz="4000" dirty="0">
              <a:latin typeface="Century Gothic" pitchFamily="34" charset="0"/>
            </a:endParaRPr>
          </a:p>
          <a:p>
            <a:pPr algn="ctr"/>
            <a:r>
              <a:rPr lang="en-GB" sz="4000" dirty="0">
                <a:latin typeface="Century Gothic" pitchFamily="34" charset="0"/>
              </a:rPr>
              <a:t>What do they mean?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00034" y="571480"/>
            <a:ext cx="8201028" cy="1470025"/>
          </a:xfrm>
        </p:spPr>
        <p:txBody>
          <a:bodyPr/>
          <a:lstStyle/>
          <a:p>
            <a:r>
              <a:rPr lang="en-GB" b="1" dirty="0">
                <a:latin typeface="Century Gothic" pitchFamily="34" charset="0"/>
              </a:rPr>
              <a:t>Common Features of a Webpage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14348" y="2357430"/>
            <a:ext cx="8001056" cy="4214842"/>
          </a:xfrm>
        </p:spPr>
        <p:txBody>
          <a:bodyPr>
            <a:normAutofit/>
          </a:bodyPr>
          <a:lstStyle/>
          <a:p>
            <a:pPr algn="l">
              <a:buFont typeface="Courier New" pitchFamily="49" charset="0"/>
              <a:buChar char="o"/>
            </a:pPr>
            <a:r>
              <a:rPr lang="en-GB" b="1" dirty="0">
                <a:latin typeface="Century Gothic" pitchFamily="34" charset="0"/>
              </a:rPr>
              <a:t>  </a:t>
            </a:r>
            <a:r>
              <a:rPr lang="en-GB" b="0" dirty="0">
                <a:latin typeface="Century Gothic" pitchFamily="34" charset="0"/>
              </a:rPr>
              <a:t>Hyperlinks</a:t>
            </a:r>
          </a:p>
          <a:p>
            <a:pPr algn="l">
              <a:buFont typeface="Courier New" pitchFamily="49" charset="0"/>
              <a:buChar char="o"/>
            </a:pPr>
            <a:r>
              <a:rPr lang="en-GB" b="0" dirty="0">
                <a:latin typeface="Century Gothic" pitchFamily="34" charset="0"/>
              </a:rPr>
              <a:t>  HTML - Hypertext Markup Language</a:t>
            </a:r>
          </a:p>
          <a:p>
            <a:pPr algn="l">
              <a:buFont typeface="Courier New" pitchFamily="49" charset="0"/>
              <a:buChar char="o"/>
            </a:pPr>
            <a:r>
              <a:rPr lang="en-GB" b="0" dirty="0">
                <a:latin typeface="Century Gothic" pitchFamily="34" charset="0"/>
              </a:rPr>
              <a:t>  Navigation</a:t>
            </a:r>
          </a:p>
          <a:p>
            <a:pPr algn="l">
              <a:buFont typeface="Courier New" pitchFamily="49" charset="0"/>
              <a:buChar char="o"/>
            </a:pPr>
            <a:r>
              <a:rPr lang="en-GB" b="0" dirty="0">
                <a:latin typeface="Century Gothic" pitchFamily="34" charset="0"/>
              </a:rPr>
              <a:t>  Tags</a:t>
            </a:r>
          </a:p>
          <a:p>
            <a:pPr algn="l"/>
            <a:endParaRPr lang="en-GB" b="1" dirty="0">
              <a:latin typeface="Comic Sans MS" pitchFamily="66" charset="0"/>
            </a:endParaRPr>
          </a:p>
          <a:p>
            <a:pPr algn="l"/>
            <a:endParaRPr lang="en-GB" b="1" dirty="0">
              <a:latin typeface="Comic Sans MS" pitchFamily="66" charset="0"/>
            </a:endParaRPr>
          </a:p>
          <a:p>
            <a:pPr algn="l"/>
            <a:endParaRPr lang="en-GB" b="1" dirty="0">
              <a:latin typeface="Comic Sans MS" pitchFamily="66" charset="0"/>
            </a:endParaRPr>
          </a:p>
        </p:txBody>
      </p:sp>
      <p:pic>
        <p:nvPicPr>
          <p:cNvPr id="2" name="Picture 2" descr="C:\Documents and Settings\s.worsnop\Local Settings\Temporary Internet Files\Content.IE5\52M19NW5\MC900439613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3714752"/>
            <a:ext cx="2630087" cy="2895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1538" y="214290"/>
            <a:ext cx="7772400" cy="1470025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Information 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572560" cy="5214974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900" b="1" u="sng" dirty="0">
                <a:latin typeface="Century Gothic" pitchFamily="34" charset="0"/>
              </a:rPr>
              <a:t>Fact</a:t>
            </a:r>
          </a:p>
          <a:p>
            <a:pPr algn="l"/>
            <a:r>
              <a:rPr lang="en-GB" sz="3900" b="0" dirty="0">
                <a:latin typeface="Century Gothic" pitchFamily="34" charset="0"/>
              </a:rPr>
              <a:t>A thing known to be true</a:t>
            </a:r>
          </a:p>
          <a:p>
            <a:pPr algn="l"/>
            <a:endParaRPr lang="en-GB" sz="3900" b="0" dirty="0">
              <a:latin typeface="Century Gothic" pitchFamily="34" charset="0"/>
            </a:endParaRPr>
          </a:p>
          <a:p>
            <a:pPr algn="l"/>
            <a:r>
              <a:rPr lang="en-GB" sz="3900" b="1" u="sng" dirty="0">
                <a:latin typeface="Century Gothic" pitchFamily="34" charset="0"/>
              </a:rPr>
              <a:t>Opinion</a:t>
            </a:r>
          </a:p>
          <a:p>
            <a:pPr algn="l"/>
            <a:r>
              <a:rPr lang="en-GB" sz="3900" b="0" dirty="0">
                <a:latin typeface="Century Gothic" pitchFamily="34" charset="0"/>
              </a:rPr>
              <a:t>What someone thinks</a:t>
            </a:r>
          </a:p>
          <a:p>
            <a:pPr algn="l"/>
            <a:endParaRPr lang="en-GB" sz="3900" b="1" dirty="0">
              <a:latin typeface="Century Gothic" pitchFamily="34" charset="0"/>
            </a:endParaRPr>
          </a:p>
          <a:p>
            <a:pPr algn="l"/>
            <a:endParaRPr lang="en-GB" b="1" dirty="0">
              <a:latin typeface="Century Gothic" pitchFamily="34" charset="0"/>
            </a:endParaRPr>
          </a:p>
          <a:p>
            <a:pPr algn="l"/>
            <a:r>
              <a:rPr lang="en-GB" b="1" dirty="0">
                <a:latin typeface="Century Gothic" pitchFamily="34" charset="0"/>
              </a:rPr>
              <a:t> </a:t>
            </a:r>
          </a:p>
          <a:p>
            <a:endParaRPr lang="en-GB" b="1" dirty="0">
              <a:latin typeface="Century Gothic" pitchFamily="34" charset="0"/>
            </a:endParaRPr>
          </a:p>
          <a:p>
            <a:pPr algn="l"/>
            <a:endParaRPr lang="en-GB" b="1" dirty="0">
              <a:latin typeface="Century Gothic" pitchFamily="34" charset="0"/>
            </a:endParaRPr>
          </a:p>
        </p:txBody>
      </p:sp>
      <p:pic>
        <p:nvPicPr>
          <p:cNvPr id="1026" name="Picture 2" descr="C:\Documents and Settings\s.worsnop\Local Settings\Temporary Internet Files\Content.IE5\52M19NW5\MC90044874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26" y="1714488"/>
            <a:ext cx="2107389" cy="14049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Documents and Settings\s.worsnop\Local Settings\Temporary Internet Files\Content.IE5\RLW3JE37\MC900056509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3571876"/>
            <a:ext cx="1777594" cy="145023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itchFamily="34" charset="0"/>
              </a:rPr>
              <a:t>Fact or Opinion?</a:t>
            </a:r>
            <a:endParaRPr lang="en-US" sz="4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Slide </a:t>
            </a:r>
            <a:fld id="{7EDB011F-F88E-4F33-8EB7-AD0CE575F7D7}" type="slidenum">
              <a:rPr lang="en-GB"/>
              <a:pPr/>
              <a:t>7</a:t>
            </a:fld>
            <a:endParaRPr lang="en-GB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838200" y="2362200"/>
            <a:ext cx="737713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dirty="0">
                <a:solidFill>
                  <a:schemeClr val="bg1"/>
                </a:solidFill>
                <a:latin typeface="Century Gothic" pitchFamily="34" charset="0"/>
              </a:rPr>
              <a:t>The Earth is round</a:t>
            </a:r>
          </a:p>
          <a:p>
            <a:pPr>
              <a:spcBef>
                <a:spcPct val="50000"/>
              </a:spcBef>
            </a:pP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4000" b="1" dirty="0">
                <a:solidFill>
                  <a:schemeClr val="bg1"/>
                </a:solidFill>
                <a:latin typeface="Century Gothic" pitchFamily="34" charset="0"/>
              </a:rPr>
              <a:t>I like computing!</a:t>
            </a:r>
          </a:p>
        </p:txBody>
      </p:sp>
      <p:pic>
        <p:nvPicPr>
          <p:cNvPr id="1026" name="Picture 2" descr="C:\Documents and Settings\s.worsnop\Local Settings\Temporary Internet Files\Content.IE5\01234567\MPj0399011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785926"/>
            <a:ext cx="1094009" cy="1914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0072" y="4276716"/>
            <a:ext cx="1795882" cy="1833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entury Gothic" pitchFamily="34" charset="0"/>
              </a:rPr>
              <a:t>Fact or Opinion?</a:t>
            </a:r>
            <a:endParaRPr lang="en-US" sz="4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6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/>
              <a:t>Slide </a:t>
            </a:r>
            <a:fld id="{7EDB011F-F88E-4F33-8EB7-AD0CE575F7D7}" type="slidenum">
              <a:rPr lang="en-GB"/>
              <a:pPr/>
              <a:t>8</a:t>
            </a:fld>
            <a:endParaRPr lang="en-GB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838200" y="2362200"/>
            <a:ext cx="737713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000" b="1" dirty="0">
                <a:solidFill>
                  <a:schemeClr val="bg1"/>
                </a:solidFill>
                <a:latin typeface="Century Gothic" pitchFamily="34" charset="0"/>
              </a:rPr>
              <a:t>I think </a:t>
            </a:r>
            <a:r>
              <a:rPr lang="en-US" sz="4000" b="1" dirty="0" err="1">
                <a:solidFill>
                  <a:schemeClr val="bg1"/>
                </a:solidFill>
                <a:latin typeface="Century Gothic" pitchFamily="34" charset="0"/>
              </a:rPr>
              <a:t>Maths</a:t>
            </a:r>
            <a:r>
              <a:rPr lang="en-US" sz="4000" b="1" dirty="0">
                <a:solidFill>
                  <a:schemeClr val="bg1"/>
                </a:solidFill>
                <a:latin typeface="Century Gothic" pitchFamily="34" charset="0"/>
              </a:rPr>
              <a:t> is fun</a:t>
            </a:r>
          </a:p>
          <a:p>
            <a:pPr>
              <a:spcBef>
                <a:spcPct val="50000"/>
              </a:spcBef>
            </a:pP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4000" b="1" dirty="0">
                <a:solidFill>
                  <a:schemeClr val="bg1"/>
                </a:solidFill>
                <a:latin typeface="Century Gothic" pitchFamily="34" charset="0"/>
              </a:rPr>
              <a:t>April comes after March</a:t>
            </a:r>
          </a:p>
        </p:txBody>
      </p:sp>
      <p:pic>
        <p:nvPicPr>
          <p:cNvPr id="2050" name="Picture 2" descr="C:\Documents and Settings\s.worsnop\Local Settings\Temporary Internet Files\Content.IE5\U2GC5QCZ\MC9002906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1857364"/>
            <a:ext cx="2065699" cy="1709596"/>
          </a:xfrm>
          <a:prstGeom prst="rect">
            <a:avLst/>
          </a:prstGeom>
          <a:noFill/>
        </p:spPr>
      </p:pic>
      <p:pic>
        <p:nvPicPr>
          <p:cNvPr id="2052" name="Picture 4" descr="C:\Documents and Settings\s.worsnop\Local Settings\Temporary Internet Files\Content.IE5\U2GC5QCZ\MC90018583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3643314"/>
            <a:ext cx="1810512" cy="17145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Fact or opinion?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838200" y="2362200"/>
            <a:ext cx="7520014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000" b="1" dirty="0">
                <a:solidFill>
                  <a:schemeClr val="bg1"/>
                </a:solidFill>
                <a:latin typeface="Century Gothic" pitchFamily="34" charset="0"/>
              </a:rPr>
              <a:t>I think that classical music is boring.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2050" name="Picture 2" descr="http://tbn0.google.com/images?q=tbn:BtuNc1Qf-94laM:http://www.miraclescreenings.com/16/images/amadeus_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429000"/>
            <a:ext cx="2485104" cy="24450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6822964"/>
      </p:ext>
    </p:extLst>
  </p:cSld>
  <p:clrMapOvr>
    <a:masterClrMapping/>
  </p:clrMapOvr>
  <p:transition>
    <p:pull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u="sng" dirty="0">
                <a:solidFill>
                  <a:schemeClr val="bg1"/>
                </a:solidFill>
                <a:latin typeface="Century Gothic" pitchFamily="34" charset="0"/>
              </a:rPr>
              <a:t>Fact or Opinion?</a:t>
            </a:r>
            <a:endParaRPr lang="en-US" sz="4800" b="1" u="sng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838200" y="2362200"/>
            <a:ext cx="75914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800" b="1" dirty="0">
                <a:solidFill>
                  <a:schemeClr val="bg1"/>
                </a:solidFill>
                <a:latin typeface="Century Gothic" pitchFamily="34" charset="0"/>
              </a:rPr>
              <a:t>August follows July every year.</a:t>
            </a:r>
            <a:endParaRPr lang="en-US" sz="4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1026" name="Picture 2" descr="http://tbn0.google.com/images?q=tbn:N8phbiIdiNn9YM:http://www1.free-clipart.net/gallery2/clipart/Calendar/08_August_Cartoo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571875"/>
            <a:ext cx="2143140" cy="2291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1507375"/>
      </p:ext>
    </p:extLst>
  </p:cSld>
  <p:clrMapOvr>
    <a:masterClrMapping/>
  </p:clrMapOvr>
  <p:transition>
    <p:zoom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85786" y="1"/>
            <a:ext cx="7772400" cy="1142984"/>
          </a:xfrm>
        </p:spPr>
        <p:txBody>
          <a:bodyPr>
            <a:normAutofit fontScale="90000"/>
          </a:bodyPr>
          <a:lstStyle/>
          <a:p>
            <a:r>
              <a:rPr lang="en-GB" sz="3600" b="0" u="sng" dirty="0">
                <a:latin typeface="Century Gothic" pitchFamily="34" charset="0"/>
              </a:rPr>
              <a:t>Complete the Fact and Opinion Task </a:t>
            </a:r>
            <a:endParaRPr lang="en-GB" sz="3600" u="sng" dirty="0">
              <a:latin typeface="Century Gothic" pitchFamily="34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428596" y="1285860"/>
            <a:ext cx="7343804" cy="4352940"/>
          </a:xfrm>
        </p:spPr>
        <p:txBody>
          <a:bodyPr/>
          <a:lstStyle/>
          <a:p>
            <a:pPr algn="l"/>
            <a:r>
              <a:rPr lang="en-GB" b="0" dirty="0">
                <a:latin typeface="Century Gothic" pitchFamily="34" charset="0"/>
              </a:rPr>
              <a:t>Complete the fact and opinion worksheet.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2000240"/>
            <a:ext cx="4954666" cy="43577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23590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b="0" dirty="0">
                <a:latin typeface="Century Gothic" pitchFamily="34" charset="0"/>
              </a:rPr>
              <a:t>Recap/understand the basic uses and keywords of the Internet </a:t>
            </a:r>
            <a:endParaRPr lang="en-GB" b="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b="1" dirty="0">
              <a:latin typeface="Century Gothic" pitchFamily="34" charset="0"/>
            </a:endParaRPr>
          </a:p>
          <a:p>
            <a:pPr algn="l"/>
            <a:r>
              <a:rPr lang="en-GB" b="0" dirty="0">
                <a:latin typeface="Century Gothic" pitchFamily="34" charset="0"/>
              </a:rPr>
              <a:t>Learn and understand the difference between fact and opinion </a:t>
            </a:r>
            <a:endParaRPr lang="en-GB" b="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b="0" dirty="0">
                <a:latin typeface="Century Gothic" pitchFamily="34" charset="0"/>
              </a:rPr>
              <a:t>To learn and understand the words:</a:t>
            </a:r>
          </a:p>
          <a:p>
            <a:pPr algn="l"/>
            <a:r>
              <a:rPr lang="en-GB" b="0" dirty="0">
                <a:latin typeface="Century Gothic" pitchFamily="34" charset="0"/>
              </a:rPr>
              <a:t>Validity and Reliability of information </a:t>
            </a:r>
            <a:endParaRPr lang="en-GB" b="0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Aim: </a:t>
            </a:r>
            <a:r>
              <a:rPr lang="en-GB" b="0" dirty="0">
                <a:latin typeface="Century Gothic" pitchFamily="34" charset="0"/>
              </a:rPr>
              <a:t>Be able identify a fact and opinion whilst being able to check if a website is valid and reliable. </a:t>
            </a:r>
          </a:p>
          <a:p>
            <a:pPr algn="l"/>
            <a:endParaRPr lang="en-GB" dirty="0">
              <a:latin typeface="Century Gothic" pitchFamily="34" charset="0"/>
            </a:endParaRPr>
          </a:p>
          <a:p>
            <a:pPr marL="742950" indent="-742950" algn="l"/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Consider the new keywords when using websites:</a:t>
            </a:r>
          </a:p>
          <a:p>
            <a:pPr marL="742950" indent="-742950" algn="l"/>
            <a:r>
              <a:rPr lang="en-GB" b="0" dirty="0">
                <a:latin typeface="Century Gothic" pitchFamily="34" charset="0"/>
              </a:rPr>
              <a:t>Copyright, Validity, Reliability and Bias</a:t>
            </a:r>
          </a:p>
          <a:p>
            <a:pPr algn="l"/>
            <a:endParaRPr lang="en-GB" b="0" dirty="0">
              <a:latin typeface="Century Gothic" pitchFamily="34" charset="0"/>
            </a:endParaRPr>
          </a:p>
          <a:p>
            <a:pPr algn="l"/>
            <a:endParaRPr lang="en-GB" b="1" u="sng" dirty="0">
              <a:latin typeface="Century Gothic" pitchFamily="34" charset="0"/>
            </a:endParaRPr>
          </a:p>
          <a:p>
            <a:pPr algn="l"/>
            <a:endParaRPr lang="en-GB" b="1" u="sng" dirty="0">
              <a:latin typeface="Century Gothic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3429000"/>
            <a:ext cx="8712968" cy="2160240"/>
          </a:xfrm>
          <a:prstGeom prst="rect">
            <a:avLst/>
          </a:prstGeom>
          <a:noFill/>
          <a:ln w="412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7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1538" y="214290"/>
            <a:ext cx="7772400" cy="1470025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Information 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572560" cy="5214974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3900" u="sng" dirty="0">
                <a:latin typeface="Century Gothic" pitchFamily="34" charset="0"/>
              </a:rPr>
              <a:t>Validity</a:t>
            </a:r>
          </a:p>
          <a:p>
            <a:pPr algn="l"/>
            <a:r>
              <a:rPr lang="en-GB" sz="3900" b="0" dirty="0">
                <a:latin typeface="Century Gothic" pitchFamily="34" charset="0"/>
              </a:rPr>
              <a:t>Information that is true, up to date and accurate</a:t>
            </a:r>
          </a:p>
          <a:p>
            <a:pPr algn="l"/>
            <a:r>
              <a:rPr lang="en-GB" sz="3900" dirty="0">
                <a:latin typeface="Century Gothic" pitchFamily="34" charset="0"/>
              </a:rPr>
              <a:t> </a:t>
            </a:r>
          </a:p>
          <a:p>
            <a:pPr algn="l"/>
            <a:r>
              <a:rPr lang="en-GB" sz="3900" u="sng" dirty="0">
                <a:latin typeface="Century Gothic" pitchFamily="34" charset="0"/>
              </a:rPr>
              <a:t>Reliability</a:t>
            </a:r>
          </a:p>
          <a:p>
            <a:pPr algn="l"/>
            <a:r>
              <a:rPr lang="en-GB" sz="3900" b="0" dirty="0">
                <a:latin typeface="Century Gothic" pitchFamily="34" charset="0"/>
              </a:rPr>
              <a:t>The quality of being dependable or trustworthy</a:t>
            </a:r>
          </a:p>
          <a:p>
            <a:pPr algn="l"/>
            <a:r>
              <a:rPr lang="en-GB" sz="4400" b="1" dirty="0"/>
              <a:t> </a:t>
            </a:r>
          </a:p>
          <a:p>
            <a:endParaRPr lang="en-GB" b="1" dirty="0"/>
          </a:p>
          <a:p>
            <a:pPr algn="l"/>
            <a:endParaRPr lang="en-GB" b="1" dirty="0"/>
          </a:p>
        </p:txBody>
      </p:sp>
      <p:pic>
        <p:nvPicPr>
          <p:cNvPr id="2050" name="Picture 2" descr="C:\Documents and Settings\s.worsnop\Local Settings\Temporary Internet Files\Content.IE5\ZW8NML1W\MC900448746[1].jpg"/>
          <p:cNvPicPr>
            <a:picLocks noChangeAspect="1" noChangeArrowheads="1"/>
          </p:cNvPicPr>
          <p:nvPr/>
        </p:nvPicPr>
        <p:blipFill>
          <a:blip r:embed="rId2" cstate="print"/>
          <a:srcRect t="16406" r="49219" b="23047"/>
          <a:stretch>
            <a:fillRect/>
          </a:stretch>
        </p:blipFill>
        <p:spPr bwMode="auto">
          <a:xfrm>
            <a:off x="4071934" y="2714620"/>
            <a:ext cx="1571636" cy="12492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C:\Documents and Settings\s.worsnop\Local Settings\Temporary Internet Files\Content.IE5\ZW8NML1W\MC90005501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5143512"/>
            <a:ext cx="1016640" cy="1357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9607579"/>
      </p:ext>
    </p:extLst>
  </p:cSld>
  <p:clrMapOvr>
    <a:masterClrMapping/>
  </p:clrMapOvr>
  <p:transition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3576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6643702" y="1428736"/>
            <a:ext cx="2214578" cy="1071570"/>
          </a:xfrm>
          <a:prstGeom prst="rect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47864" y="2500306"/>
            <a:ext cx="4510284" cy="285752"/>
          </a:xfrm>
          <a:prstGeom prst="rect">
            <a:avLst/>
          </a:prstGeom>
          <a:noFill/>
          <a:ln w="3810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442648"/>
              </p:ext>
            </p:extLst>
          </p:nvPr>
        </p:nvGraphicFramePr>
        <p:xfrm>
          <a:off x="0" y="4572008"/>
          <a:ext cx="9144000" cy="262128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Validity</a:t>
                      </a:r>
                    </a:p>
                    <a:p>
                      <a:endParaRPr lang="en-GB" sz="20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Information that is true, up to date and accurate</a:t>
                      </a:r>
                    </a:p>
                    <a:p>
                      <a:endParaRPr lang="en-GB" sz="20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Check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 for dates</a:t>
                      </a:r>
                    </a:p>
                    <a:p>
                      <a:r>
                        <a:rPr lang="en-GB" sz="2000" baseline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Author</a:t>
                      </a:r>
                    </a:p>
                    <a:p>
                      <a:r>
                        <a:rPr lang="en-GB" sz="2000" baseline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About Us information</a:t>
                      </a:r>
                      <a:endParaRPr lang="en-GB" sz="2000" baseline="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  <a:p>
                      <a:endParaRPr lang="en-GB" sz="20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u="sng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Reliability</a:t>
                      </a:r>
                    </a:p>
                    <a:p>
                      <a:endParaRPr lang="en-GB" sz="20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 The quality of being dependable or trustworthy</a:t>
                      </a:r>
                    </a:p>
                    <a:p>
                      <a:endParaRPr lang="en-GB" sz="20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Domain name</a:t>
                      </a:r>
                    </a:p>
                    <a:p>
                      <a:r>
                        <a:rPr lang="en-GB" sz="200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Internal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/External Links</a:t>
                      </a:r>
                      <a:endParaRPr lang="en-GB" sz="20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7327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4365104"/>
            <a:ext cx="7772400" cy="1470025"/>
          </a:xfrm>
        </p:spPr>
        <p:txBody>
          <a:bodyPr>
            <a:noAutofit/>
          </a:bodyPr>
          <a:lstStyle/>
          <a:p>
            <a:r>
              <a:rPr lang="en-GB" sz="2800" b="0" dirty="0">
                <a:latin typeface="Century Gothic" pitchFamily="34" charset="0"/>
              </a:rPr>
              <a:t>Read the information find some facts and opinions.</a:t>
            </a:r>
            <a:r>
              <a:rPr lang="en-GB" sz="2800" b="0" dirty="0">
                <a:solidFill>
                  <a:srgbClr val="FFFF00"/>
                </a:solidFill>
                <a:latin typeface="Century Gothic" pitchFamily="34" charset="0"/>
              </a:rPr>
              <a:t> </a:t>
            </a:r>
            <a:br>
              <a:rPr lang="en-GB" sz="2800" b="0" dirty="0">
                <a:solidFill>
                  <a:srgbClr val="FFFF00"/>
                </a:solidFill>
                <a:latin typeface="Century Gothic" pitchFamily="34" charset="0"/>
              </a:rPr>
            </a:br>
            <a:br>
              <a:rPr lang="en-GB" sz="2800" b="0" dirty="0">
                <a:latin typeface="Century Gothic" pitchFamily="34" charset="0"/>
              </a:rPr>
            </a:br>
            <a:r>
              <a:rPr lang="en-GB" sz="2800" b="0" dirty="0">
                <a:latin typeface="Century Gothic" pitchFamily="34" charset="0"/>
              </a:rPr>
              <a:t>Comment on the validity and reliability of </a:t>
            </a:r>
            <a:r>
              <a:rPr lang="en-GB" sz="2800" b="0">
                <a:latin typeface="Century Gothic" pitchFamily="34" charset="0"/>
              </a:rPr>
              <a:t>the websites</a:t>
            </a:r>
            <a:r>
              <a:rPr lang="en-GB" sz="2800" b="0">
                <a:solidFill>
                  <a:srgbClr val="FFFF00"/>
                </a:solidFill>
                <a:latin typeface="Century Gothic" pitchFamily="34" charset="0"/>
              </a:rPr>
              <a:t>.</a:t>
            </a:r>
            <a:br>
              <a:rPr lang="en-GB" sz="2400" dirty="0">
                <a:solidFill>
                  <a:srgbClr val="FFFF00"/>
                </a:solidFill>
              </a:rPr>
            </a:br>
            <a:r>
              <a:rPr lang="en-GB" sz="1600" b="0" dirty="0">
                <a:latin typeface="Century Gothic" pitchFamily="34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132856"/>
            <a:ext cx="8424936" cy="158417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280920" cy="1752600"/>
          </a:xfrm>
        </p:spPr>
        <p:txBody>
          <a:bodyPr>
            <a:noAutofit/>
          </a:bodyPr>
          <a:lstStyle/>
          <a:p>
            <a:pPr algn="l"/>
            <a:r>
              <a:rPr lang="en-GB" sz="2400" b="0" dirty="0">
                <a:latin typeface="Century Gothic" pitchFamily="34" charset="0"/>
              </a:rPr>
              <a:t>Check out the following website:</a:t>
            </a:r>
          </a:p>
          <a:p>
            <a:pPr algn="l"/>
            <a:endParaRPr lang="en-GB" sz="2400" b="0" dirty="0">
              <a:latin typeface="Century Gothic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en-GB" sz="2400" dirty="0">
                <a:latin typeface="Century Gothic" pitchFamily="34" charset="0"/>
                <a:hlinkClick r:id="rId2"/>
              </a:rPr>
              <a:t>http://www.astronomytoday.com/astronomy/mars.html</a:t>
            </a:r>
            <a:r>
              <a:rPr lang="en-GB" sz="2400" dirty="0">
                <a:latin typeface="Century Gothic" pitchFamily="34" charset="0"/>
              </a:rPr>
              <a:t>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GB" sz="2400" dirty="0">
              <a:latin typeface="Century Gothic" pitchFamily="34" charset="0"/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en-GB" sz="2400" dirty="0">
              <a:latin typeface="Century Gothic" pitchFamily="34" charset="0"/>
            </a:endParaRPr>
          </a:p>
          <a:p>
            <a:pPr algn="l"/>
            <a:endParaRPr lang="en-GB" sz="2400" b="0" dirty="0"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5312" y="51354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entury Gothic" pitchFamily="34" charset="0"/>
              </a:rPr>
              <a:t>Information Task </a:t>
            </a:r>
            <a:endParaRPr lang="en-GB" sz="3600" dirty="0">
              <a:solidFill>
                <a:srgbClr val="FFFF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9047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57158" y="857232"/>
          <a:ext cx="8286808" cy="53069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590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531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9142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Fact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latin typeface="Century Gothic" pitchFamily="34" charset="0"/>
                        </a:rPr>
                        <a:t>What someone thinks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9142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Reliability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latin typeface="Century Gothic" pitchFamily="34" charset="0"/>
                        </a:rPr>
                        <a:t>A thing known to be true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19265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Opinion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i="0" dirty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 system for searching the information available on the Web</a:t>
                      </a:r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9142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Validity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latin typeface="Century Gothic" pitchFamily="34" charset="0"/>
                        </a:rPr>
                        <a:t>Information that is true, up to date and accurate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9080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Search Engine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Uniform</a:t>
                      </a:r>
                      <a:r>
                        <a:rPr lang="en-GB" sz="2400" b="1" baseline="0" dirty="0">
                          <a:latin typeface="Century Gothic" pitchFamily="34" charset="0"/>
                        </a:rPr>
                        <a:t> Resource Locator</a:t>
                      </a:r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89203">
                <a:tc>
                  <a:txBody>
                    <a:bodyPr/>
                    <a:lstStyle/>
                    <a:p>
                      <a:r>
                        <a:rPr lang="en-GB" sz="2400" b="1" dirty="0">
                          <a:latin typeface="Century Gothic" pitchFamily="34" charset="0"/>
                        </a:rPr>
                        <a:t>URL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b="1" dirty="0">
                        <a:latin typeface="Century Gothic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latin typeface="Century Gothic" pitchFamily="34" charset="0"/>
                        </a:rPr>
                        <a:t>The quality of being dependable or trustworthy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68965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214291"/>
            <a:ext cx="7558086" cy="1214446"/>
          </a:xfrm>
        </p:spPr>
        <p:txBody>
          <a:bodyPr/>
          <a:lstStyle/>
          <a:p>
            <a:r>
              <a:rPr lang="en-GB" b="1" u="sng" dirty="0">
                <a:latin typeface="Century Gothic" pitchFamily="34" charset="0"/>
              </a:rPr>
              <a:t>Objectives of the Lesson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643998" cy="5286412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n-GB" b="0" dirty="0">
                <a:latin typeface="Century Gothic" pitchFamily="34" charset="0"/>
              </a:rPr>
              <a:t>Recap/understand the basic uses and keywords of the Internet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b="1" dirty="0">
              <a:latin typeface="Century Gothic" pitchFamily="34" charset="0"/>
            </a:endParaRPr>
          </a:p>
          <a:p>
            <a:pPr algn="l"/>
            <a:r>
              <a:rPr lang="en-GB" b="0" dirty="0">
                <a:latin typeface="Century Gothic" pitchFamily="34" charset="0"/>
              </a:rPr>
              <a:t>Learn and understand the difference between fact and opinion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b="0" dirty="0">
                <a:latin typeface="Century Gothic" pitchFamily="34" charset="0"/>
              </a:rPr>
              <a:t>To learn and understand the words:</a:t>
            </a:r>
          </a:p>
          <a:p>
            <a:pPr algn="l"/>
            <a:r>
              <a:rPr lang="en-GB" b="0" dirty="0">
                <a:latin typeface="Century Gothic" pitchFamily="34" charset="0"/>
              </a:rPr>
              <a:t>Validity and Reliability of information </a:t>
            </a:r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endParaRPr lang="en-GB" dirty="0">
              <a:solidFill>
                <a:srgbClr val="FFFF00"/>
              </a:solidFill>
              <a:latin typeface="Century Gothic" pitchFamily="34" charset="0"/>
            </a:endParaRPr>
          </a:p>
          <a:p>
            <a:pPr algn="l"/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Aim: </a:t>
            </a:r>
            <a:r>
              <a:rPr lang="en-GB" b="0" dirty="0">
                <a:latin typeface="Century Gothic" pitchFamily="34" charset="0"/>
              </a:rPr>
              <a:t>Be able identify a fact and opinion whilst being able to check if a website is valid and reliable. </a:t>
            </a:r>
          </a:p>
          <a:p>
            <a:pPr algn="l"/>
            <a:endParaRPr lang="en-GB" dirty="0">
              <a:latin typeface="Century Gothic" pitchFamily="34" charset="0"/>
            </a:endParaRPr>
          </a:p>
          <a:p>
            <a:pPr marL="742950" indent="-742950" algn="l"/>
            <a:r>
              <a:rPr lang="en-GB" dirty="0">
                <a:solidFill>
                  <a:srgbClr val="FFFF00"/>
                </a:solidFill>
                <a:latin typeface="Century Gothic" pitchFamily="34" charset="0"/>
              </a:rPr>
              <a:t>Consider the new keywords when using websites:</a:t>
            </a:r>
          </a:p>
          <a:p>
            <a:pPr marL="742950" indent="-742950" algn="l"/>
            <a:r>
              <a:rPr lang="en-GB" b="0" dirty="0">
                <a:latin typeface="Century Gothic" pitchFamily="34" charset="0"/>
              </a:rPr>
              <a:t>Copyright, Validity, Reliability and Bias</a:t>
            </a:r>
          </a:p>
          <a:p>
            <a:pPr algn="l"/>
            <a:endParaRPr lang="en-GB" b="0" dirty="0">
              <a:latin typeface="Century Gothic" pitchFamily="34" charset="0"/>
            </a:endParaRPr>
          </a:p>
          <a:p>
            <a:pPr algn="l"/>
            <a:endParaRPr lang="en-GB" b="1" u="sng" dirty="0">
              <a:latin typeface="Century Gothic" pitchFamily="34" charset="0"/>
            </a:endParaRPr>
          </a:p>
          <a:p>
            <a:pPr algn="l"/>
            <a:endParaRPr lang="en-GB" b="1" u="sng" dirty="0">
              <a:latin typeface="Century Gothic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1268760"/>
            <a:ext cx="8712968" cy="4320480"/>
          </a:xfrm>
          <a:prstGeom prst="rect">
            <a:avLst/>
          </a:prstGeom>
          <a:noFill/>
          <a:ln w="412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778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85786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Century Gothic" pitchFamily="34" charset="0"/>
              </a:rPr>
              <a:t>Your task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691680" y="2348880"/>
            <a:ext cx="6400800" cy="1752600"/>
          </a:xfrm>
        </p:spPr>
        <p:txBody>
          <a:bodyPr>
            <a:noAutofit/>
          </a:bodyPr>
          <a:lstStyle/>
          <a:p>
            <a:r>
              <a:rPr lang="en-GB" sz="3600" b="0" dirty="0">
                <a:solidFill>
                  <a:srgbClr val="FFFF00"/>
                </a:solidFill>
                <a:latin typeface="Century Gothic" pitchFamily="34" charset="0"/>
              </a:rPr>
              <a:t>Complete Lesson 2 </a:t>
            </a:r>
            <a:r>
              <a:rPr lang="en-GB" sz="3600" b="0">
                <a:solidFill>
                  <a:srgbClr val="FFFF00"/>
                </a:solidFill>
                <a:latin typeface="Century Gothic" pitchFamily="34" charset="0"/>
              </a:rPr>
              <a:t>sheet called:</a:t>
            </a:r>
            <a:endParaRPr lang="en-GB" sz="3600" b="0" dirty="0">
              <a:solidFill>
                <a:srgbClr val="FFFF00"/>
              </a:solidFill>
              <a:latin typeface="Century Gothic" pitchFamily="34" charset="0"/>
            </a:endParaRPr>
          </a:p>
          <a:p>
            <a:r>
              <a:rPr lang="en-GB" sz="3600" b="0" dirty="0">
                <a:solidFill>
                  <a:srgbClr val="FFFF00"/>
                </a:solidFill>
                <a:latin typeface="Century Gothic" pitchFamily="34" charset="0"/>
              </a:rPr>
              <a:t>Information: Fact, Opinion, </a:t>
            </a:r>
          </a:p>
          <a:p>
            <a:r>
              <a:rPr lang="en-GB" sz="3600" b="0" dirty="0">
                <a:solidFill>
                  <a:srgbClr val="FFFF00"/>
                </a:solidFill>
                <a:latin typeface="Century Gothic" pitchFamily="34" charset="0"/>
              </a:rPr>
              <a:t>     Reliability &amp; Validity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42331486"/>
      </p:ext>
    </p:extLst>
  </p:cSld>
  <p:clrMapOvr>
    <a:masterClrMapping/>
  </p:clrMapOvr>
  <p:transition>
    <p:pull dir="rd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696</Words>
  <Application>Microsoft Office PowerPoint</Application>
  <PresentationFormat>On-screen Show (4:3)</PresentationFormat>
  <Paragraphs>139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Century Gothic</vt:lpstr>
      <vt:lpstr>Comic Sans MS</vt:lpstr>
      <vt:lpstr>Courier New</vt:lpstr>
      <vt:lpstr>Office Theme</vt:lpstr>
      <vt:lpstr>Year 5 Computing</vt:lpstr>
      <vt:lpstr>PowerPoint Presentation</vt:lpstr>
      <vt:lpstr>Objectives of the Lesson</vt:lpstr>
      <vt:lpstr>PowerPoint Presentation</vt:lpstr>
      <vt:lpstr>Common Features of a Webpage</vt:lpstr>
      <vt:lpstr>Information </vt:lpstr>
      <vt:lpstr>Fact or Opinion?</vt:lpstr>
      <vt:lpstr>Fact or Opinion?</vt:lpstr>
      <vt:lpstr>Fact or opinion?</vt:lpstr>
      <vt:lpstr>Fact or Opinion?</vt:lpstr>
      <vt:lpstr>Complete the Fact and Opinion Task </vt:lpstr>
      <vt:lpstr>Objectives of the Lesson</vt:lpstr>
      <vt:lpstr>Information </vt:lpstr>
      <vt:lpstr>PowerPoint Presentation</vt:lpstr>
      <vt:lpstr>Read the information find some facts and opinions.   Comment on the validity and reliability of the websites.  </vt:lpstr>
      <vt:lpstr>PowerPoint Presentation</vt:lpstr>
      <vt:lpstr>Objectives of the Lesson</vt:lpstr>
      <vt:lpstr>Your task</vt:lpstr>
    </vt:vector>
  </TitlesOfParts>
  <Company>Carlton Bolling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ICT</dc:title>
  <dc:creator>s.worsnop</dc:creator>
  <cp:lastModifiedBy>Cassie Walker</cp:lastModifiedBy>
  <cp:revision>59</cp:revision>
  <dcterms:created xsi:type="dcterms:W3CDTF">2007-11-15T16:17:57Z</dcterms:created>
  <dcterms:modified xsi:type="dcterms:W3CDTF">2020-04-24T14:46:53Z</dcterms:modified>
</cp:coreProperties>
</file>