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305" r:id="rId2"/>
    <p:sldId id="258" r:id="rId3"/>
    <p:sldId id="263" r:id="rId4"/>
    <p:sldId id="264" r:id="rId5"/>
    <p:sldId id="294" r:id="rId6"/>
    <p:sldId id="289" r:id="rId7"/>
    <p:sldId id="328" r:id="rId8"/>
    <p:sldId id="330" r:id="rId9"/>
    <p:sldId id="290" r:id="rId10"/>
    <p:sldId id="332" r:id="rId11"/>
    <p:sldId id="291" r:id="rId12"/>
    <p:sldId id="335" r:id="rId13"/>
    <p:sldId id="293" r:id="rId14"/>
    <p:sldId id="340" r:id="rId15"/>
    <p:sldId id="339" r:id="rId16"/>
    <p:sldId id="267" r:id="rId17"/>
  </p:sldIdLst>
  <p:sldSz cx="9144000" cy="6858000" type="screen4x3"/>
  <p:notesSz cx="6858000" cy="9144000"/>
  <p:embeddedFontLst>
    <p:embeddedFont>
      <p:font typeface="Tuffy-TTF" panose="020B0603060100000000" charset="0"/>
      <p:regular r:id="rId20"/>
      <p:bold r:id="rId21"/>
      <p:italic r:id="rId22"/>
      <p:boldItalic r:id="rId23"/>
    </p:embeddedFont>
    <p:embeddedFont>
      <p:font typeface="Twinkl" panose="020B0604020202020204" charset="0"/>
      <p:regular r:id="rId24"/>
      <p:bold r:id="rId25"/>
    </p:embeddedFont>
    <p:embeddedFont>
      <p:font typeface="Twinkl SemiBold" charset="0"/>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30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CEE4"/>
    <a:srgbClr val="8C358D"/>
    <a:srgbClr val="E8E8E8"/>
    <a:srgbClr val="F4EBF4"/>
    <a:srgbClr val="407238"/>
    <a:srgbClr val="F0821A"/>
    <a:srgbClr val="FEF8E5"/>
    <a:srgbClr val="CEDDE2"/>
    <a:srgbClr val="C59056"/>
    <a:srgbClr val="8B4B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36" autoAdjust="0"/>
    <p:restoredTop sz="94660"/>
  </p:normalViewPr>
  <p:slideViewPr>
    <p:cSldViewPr snapToGrid="0" showGuides="1">
      <p:cViewPr varScale="1">
        <p:scale>
          <a:sx n="75" d="100"/>
          <a:sy n="75" d="100"/>
        </p:scale>
        <p:origin x="1176" y="60"/>
      </p:cViewPr>
      <p:guideLst>
        <p:guide orient="horz" pos="2160"/>
        <p:guide pos="2880"/>
        <p:guide pos="340"/>
        <p:guide orient="horz" pos="3974"/>
        <p:guide pos="5420"/>
        <p:guide orient="horz" pos="346"/>
        <p:guide pos="476"/>
        <p:guide orient="horz" pos="482"/>
        <p:guide orient="horz" pos="3838"/>
        <p:guide pos="5307"/>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03/06/2020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03/06/2020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9144000" cy="6858000"/>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solidFill>
          <a:schemeClr val="accent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9">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1.png"/><Relationship Id="rId7" Type="http://schemas.openxmlformats.org/officeDocument/2006/relationships/image" Target="../media/image26.png"/><Relationship Id="rId2" Type="http://schemas.openxmlformats.org/officeDocument/2006/relationships/image" Target="../media/image22.png"/><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060187" y="6455285"/>
            <a:ext cx="5022865"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Year 3 | Relationships | Be Yourself | Feelings | Lesson 2</a:t>
            </a:r>
            <a:endParaRPr lang="en-GB" sz="800" dirty="0">
              <a:solidFill>
                <a:srgbClr val="FFFFFF"/>
              </a:solidFill>
              <a:latin typeface="Tuffy-TTF" panose="020B0603060100000000"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Tuffy-TTF" panose="020B0603060100000000" pitchFamily="34" charset="0"/>
                <a:cs typeface="Arial" panose="020B0604020202020204" pitchFamily="34" charset="0"/>
              </a:rPr>
              <a:t>Relationships | Be Yourself</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Tuffy-TTF" panose="020B0603060100000000" pitchFamily="34"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1"/>
          </p:nvPr>
        </p:nvSpPr>
        <p:spPr/>
        <p:txBody>
          <a:bodyPr>
            <a:normAutofit/>
          </a:bodyPr>
          <a:lstStyle/>
          <a:p>
            <a:r>
              <a:rPr lang="en-GB" dirty="0"/>
              <a:t>I can identify the feelings I have and describe how different </a:t>
            </a:r>
            <a:br>
              <a:rPr lang="en-GB" dirty="0"/>
            </a:br>
            <a:r>
              <a:rPr lang="en-GB" dirty="0"/>
              <a:t>emotions feel.</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latin typeface="Twinkl" pitchFamily="50" charset="0"/>
              </a:rPr>
              <a:t>I can show understanding of different feelings.</a:t>
            </a:r>
          </a:p>
          <a:p>
            <a:pPr>
              <a:lnSpc>
                <a:spcPct val="100000"/>
              </a:lnSpc>
            </a:pPr>
            <a:r>
              <a:rPr lang="en-GB" dirty="0">
                <a:latin typeface="Twinkl" pitchFamily="50" charset="0"/>
              </a:rPr>
              <a:t>I can identify how emotions felt on the inside might look </a:t>
            </a:r>
            <a:br>
              <a:rPr lang="en-GB" dirty="0">
                <a:latin typeface="Twinkl" pitchFamily="50" charset="0"/>
              </a:rPr>
            </a:br>
            <a:r>
              <a:rPr lang="en-GB" dirty="0">
                <a:latin typeface="Twinkl" pitchFamily="50" charset="0"/>
              </a:rPr>
              <a:t>on the outside.</a:t>
            </a:r>
          </a:p>
          <a:p>
            <a:pPr>
              <a:lnSpc>
                <a:spcPct val="100000"/>
              </a:lnSpc>
            </a:pPr>
            <a:r>
              <a:rPr lang="en-GB" dirty="0">
                <a:latin typeface="Twinkl" pitchFamily="50" charset="0"/>
              </a:rPr>
              <a:t>I can explore the different times I experience certain feelings.</a:t>
            </a:r>
          </a:p>
          <a:p>
            <a:pPr>
              <a:lnSpc>
                <a:spcPct val="100000"/>
              </a:lnSpc>
            </a:pPr>
            <a:r>
              <a:rPr lang="en-GB" dirty="0">
                <a:latin typeface="Twinkl" pitchFamily="50" charset="0"/>
              </a:rPr>
              <a:t>I can reflect on how I can support others when they are experiencing different emotions.</a:t>
            </a:r>
          </a:p>
        </p:txBody>
      </p:sp>
      <p:sp>
        <p:nvSpPr>
          <p:cNvPr id="9" name="TextBox 21"/>
          <p:cNvSpPr txBox="1">
            <a:spLocks noChangeArrowheads="1"/>
          </p:cNvSpPr>
          <p:nvPr/>
        </p:nvSpPr>
        <p:spPr bwMode="auto">
          <a:xfrm>
            <a:off x="2627784" y="6245477"/>
            <a:ext cx="3888432"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Tuffy-TTF" panose="020B0603060100000000" pitchFamily="34" charset="0"/>
                <a:cs typeface="Arial" panose="020B0604020202020204" pitchFamily="34" charset="0"/>
                <a:hlinkClick r:id="rId2"/>
              </a:rPr>
              <a:t>Programme of Study</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The Big Questions</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11" name="Group 10"/>
          <p:cNvGrpSpPr/>
          <p:nvPr/>
        </p:nvGrpSpPr>
        <p:grpSpPr>
          <a:xfrm>
            <a:off x="2770103" y="2914274"/>
            <a:ext cx="2976334" cy="536491"/>
            <a:chOff x="3903132" y="2852936"/>
            <a:chExt cx="2976334" cy="536491"/>
          </a:xfrm>
        </p:grpSpPr>
        <p:sp>
          <p:nvSpPr>
            <p:cNvPr id="8" name="Rounded Rectangular Callout 7"/>
            <p:cNvSpPr/>
            <p:nvPr/>
          </p:nvSpPr>
          <p:spPr>
            <a:xfrm>
              <a:off x="3903132" y="2852936"/>
              <a:ext cx="2908602" cy="536491"/>
            </a:xfrm>
            <a:prstGeom prst="wedgeRoundRectCallout">
              <a:avLst>
                <a:gd name="adj1" fmla="val -49200"/>
                <a:gd name="adj2" fmla="val -82460"/>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016232" y="2936527"/>
              <a:ext cx="2863234" cy="369332"/>
            </a:xfrm>
            <a:prstGeom prst="rect">
              <a:avLst/>
            </a:prstGeom>
          </p:spPr>
          <p:txBody>
            <a:bodyPr wrap="square">
              <a:spAutoFit/>
            </a:bodyPr>
            <a:lstStyle/>
            <a:p>
              <a:r>
                <a:rPr lang="en-GB" dirty="0"/>
                <a:t>What do they feel like?</a:t>
              </a:r>
            </a:p>
          </p:txBody>
        </p:sp>
      </p:grpSp>
      <p:grpSp>
        <p:nvGrpSpPr>
          <p:cNvPr id="10" name="Group 9"/>
          <p:cNvGrpSpPr/>
          <p:nvPr/>
        </p:nvGrpSpPr>
        <p:grpSpPr>
          <a:xfrm>
            <a:off x="2419812" y="1562732"/>
            <a:ext cx="3230067" cy="838804"/>
            <a:chOff x="3200275" y="1798108"/>
            <a:chExt cx="3230067" cy="838804"/>
          </a:xfrm>
        </p:grpSpPr>
        <p:sp>
          <p:nvSpPr>
            <p:cNvPr id="6" name="Rounded Rectangular Callout 5"/>
            <p:cNvSpPr/>
            <p:nvPr/>
          </p:nvSpPr>
          <p:spPr>
            <a:xfrm>
              <a:off x="3200275" y="1798108"/>
              <a:ext cx="3162335" cy="838804"/>
            </a:xfrm>
            <a:prstGeom prst="wedgeRoundRectCallout">
              <a:avLst>
                <a:gd name="adj1" fmla="val 62882"/>
                <a:gd name="adj2" fmla="val 39366"/>
                <a:gd name="adj3" fmla="val 16667"/>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279631" y="1881698"/>
              <a:ext cx="3150711" cy="646331"/>
            </a:xfrm>
            <a:prstGeom prst="rect">
              <a:avLst/>
            </a:prstGeom>
          </p:spPr>
          <p:txBody>
            <a:bodyPr wrap="square">
              <a:spAutoFit/>
            </a:bodyPr>
            <a:lstStyle/>
            <a:p>
              <a:r>
                <a:rPr lang="en-GB" dirty="0"/>
                <a:t>What are our main feelings and emotions called? </a:t>
              </a:r>
            </a:p>
          </p:txBody>
        </p:sp>
      </p:grpSp>
      <p:grpSp>
        <p:nvGrpSpPr>
          <p:cNvPr id="12" name="Group 11"/>
          <p:cNvGrpSpPr/>
          <p:nvPr/>
        </p:nvGrpSpPr>
        <p:grpSpPr>
          <a:xfrm>
            <a:off x="3274440" y="3774918"/>
            <a:ext cx="3230066" cy="838804"/>
            <a:chOff x="3200276" y="1798108"/>
            <a:chExt cx="3230066" cy="838804"/>
          </a:xfrm>
        </p:grpSpPr>
        <p:sp>
          <p:nvSpPr>
            <p:cNvPr id="13" name="Rounded Rectangular Callout 12"/>
            <p:cNvSpPr/>
            <p:nvPr/>
          </p:nvSpPr>
          <p:spPr>
            <a:xfrm>
              <a:off x="3200276" y="1798108"/>
              <a:ext cx="2129402" cy="838804"/>
            </a:xfrm>
            <a:prstGeom prst="wedgeRoundRectCallout">
              <a:avLst>
                <a:gd name="adj1" fmla="val -60506"/>
                <a:gd name="adj2" fmla="val -59985"/>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279631" y="1881698"/>
              <a:ext cx="3150711" cy="646331"/>
            </a:xfrm>
            <a:prstGeom prst="rect">
              <a:avLst/>
            </a:prstGeom>
          </p:spPr>
          <p:txBody>
            <a:bodyPr wrap="square">
              <a:spAutoFit/>
            </a:bodyPr>
            <a:lstStyle/>
            <a:p>
              <a:r>
                <a:rPr lang="en-GB" dirty="0"/>
                <a:t>When might these </a:t>
              </a:r>
              <a:br>
                <a:rPr lang="en-GB" dirty="0"/>
              </a:br>
              <a:r>
                <a:rPr lang="en-GB" dirty="0"/>
                <a:t>feelings happen?</a:t>
              </a:r>
            </a:p>
          </p:txBody>
        </p:sp>
      </p:grpSp>
      <p:pic>
        <p:nvPicPr>
          <p:cNvPr id="19" name="Picture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04768" y="1294381"/>
            <a:ext cx="3020572" cy="8090755"/>
          </a:xfrm>
          <a:prstGeom prst="rect">
            <a:avLst/>
          </a:prstGeom>
        </p:spPr>
      </p:pic>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7332" y="1241739"/>
            <a:ext cx="2112637" cy="8196038"/>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539750" y="1319841"/>
            <a:ext cx="8069715" cy="4990107"/>
            <a:chOff x="539750" y="1319841"/>
            <a:chExt cx="8069715" cy="4990107"/>
          </a:xfrm>
        </p:grpSpPr>
        <p:pic>
          <p:nvPicPr>
            <p:cNvPr id="9" name="Picture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43463" y="1319841"/>
              <a:ext cx="8057073" cy="4988883"/>
            </a:xfrm>
            <a:prstGeom prst="rect">
              <a:avLst/>
            </a:prstGeom>
          </p:spPr>
        </p:pic>
        <p:sp>
          <p:nvSpPr>
            <p:cNvPr id="8" name="Rectangle 7"/>
            <p:cNvSpPr/>
            <p:nvPr/>
          </p:nvSpPr>
          <p:spPr>
            <a:xfrm>
              <a:off x="539750" y="2847434"/>
              <a:ext cx="5084673" cy="264759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646983" y="2847434"/>
              <a:ext cx="3743862" cy="2585323"/>
            </a:xfrm>
            <a:prstGeom prst="rect">
              <a:avLst/>
            </a:prstGeom>
          </p:spPr>
          <p:txBody>
            <a:bodyPr wrap="square">
              <a:spAutoFit/>
            </a:bodyPr>
            <a:lstStyle/>
            <a:p>
              <a:r>
                <a:rPr lang="en-GB" dirty="0"/>
                <a:t>We experience lots of different feelings, some of these are comfortable and some of </a:t>
              </a:r>
              <a:br>
                <a:rPr lang="en-GB" dirty="0"/>
              </a:br>
              <a:r>
                <a:rPr lang="en-GB" dirty="0"/>
                <a:t>these are not. It is important </a:t>
              </a:r>
              <a:br>
                <a:rPr lang="en-GB" dirty="0"/>
              </a:br>
              <a:r>
                <a:rPr lang="en-GB" dirty="0"/>
                <a:t>to remember that however we </a:t>
              </a:r>
              <a:br>
                <a:rPr lang="en-GB" dirty="0"/>
              </a:br>
              <a:r>
                <a:rPr lang="en-GB" dirty="0"/>
                <a:t>are feeling, that is OK. It is also important to remember to share how we are feeling with the special people in our lives.</a:t>
              </a:r>
            </a:p>
          </p:txBody>
        </p:sp>
        <p:sp>
          <p:nvSpPr>
            <p:cNvPr id="10" name="Freeform 9"/>
            <p:cNvSpPr/>
            <p:nvPr/>
          </p:nvSpPr>
          <p:spPr>
            <a:xfrm>
              <a:off x="4353731" y="5258530"/>
              <a:ext cx="4255734" cy="1051418"/>
            </a:xfrm>
            <a:custGeom>
              <a:avLst/>
              <a:gdLst>
                <a:gd name="connsiteX0" fmla="*/ 3341 w 4356845"/>
                <a:gd name="connsiteY0" fmla="*/ 191709 h 1049297"/>
                <a:gd name="connsiteX1" fmla="*/ 80978 w 4356845"/>
                <a:gd name="connsiteY1" fmla="*/ 277973 h 1049297"/>
                <a:gd name="connsiteX2" fmla="*/ 546805 w 4356845"/>
                <a:gd name="connsiteY2" fmla="*/ 295226 h 1049297"/>
                <a:gd name="connsiteX3" fmla="*/ 2203076 w 4356845"/>
                <a:gd name="connsiteY3" fmla="*/ 312479 h 1049297"/>
                <a:gd name="connsiteX4" fmla="*/ 2410110 w 4356845"/>
                <a:gd name="connsiteY4" fmla="*/ 372864 h 1049297"/>
                <a:gd name="connsiteX5" fmla="*/ 2073680 w 4356845"/>
                <a:gd name="connsiteY5" fmla="*/ 838690 h 1049297"/>
                <a:gd name="connsiteX6" fmla="*/ 2272088 w 4356845"/>
                <a:gd name="connsiteY6" fmla="*/ 942207 h 1049297"/>
                <a:gd name="connsiteX7" fmla="*/ 2720661 w 4356845"/>
                <a:gd name="connsiteY7" fmla="*/ 890449 h 1049297"/>
                <a:gd name="connsiteX8" fmla="*/ 2815552 w 4356845"/>
                <a:gd name="connsiteY8" fmla="*/ 993966 h 1049297"/>
                <a:gd name="connsiteX9" fmla="*/ 2970827 w 4356845"/>
                <a:gd name="connsiteY9" fmla="*/ 1037098 h 1049297"/>
                <a:gd name="connsiteX10" fmla="*/ 3298631 w 4356845"/>
                <a:gd name="connsiteY10" fmla="*/ 1045724 h 1049297"/>
                <a:gd name="connsiteX11" fmla="*/ 3341763 w 4356845"/>
                <a:gd name="connsiteY11" fmla="*/ 985340 h 1049297"/>
                <a:gd name="connsiteX12" fmla="*/ 3376269 w 4356845"/>
                <a:gd name="connsiteY12" fmla="*/ 881823 h 1049297"/>
                <a:gd name="connsiteX13" fmla="*/ 3359016 w 4356845"/>
                <a:gd name="connsiteY13" fmla="*/ 683415 h 1049297"/>
                <a:gd name="connsiteX14" fmla="*/ 3445280 w 4356845"/>
                <a:gd name="connsiteY14" fmla="*/ 519513 h 1049297"/>
                <a:gd name="connsiteX15" fmla="*/ 3626435 w 4356845"/>
                <a:gd name="connsiteY15" fmla="*/ 364238 h 1049297"/>
                <a:gd name="connsiteX16" fmla="*/ 4178526 w 4356845"/>
                <a:gd name="connsiteY16" fmla="*/ 338358 h 1049297"/>
                <a:gd name="connsiteX17" fmla="*/ 4230284 w 4356845"/>
                <a:gd name="connsiteY17" fmla="*/ 45060 h 1049297"/>
                <a:gd name="connsiteX18" fmla="*/ 4023250 w 4356845"/>
                <a:gd name="connsiteY18" fmla="*/ 1928 h 1049297"/>
                <a:gd name="connsiteX19" fmla="*/ 512299 w 4356845"/>
                <a:gd name="connsiteY19" fmla="*/ 53687 h 1049297"/>
                <a:gd name="connsiteX0" fmla="*/ 3341 w 4356845"/>
                <a:gd name="connsiteY0" fmla="*/ 191709 h 1049762"/>
                <a:gd name="connsiteX1" fmla="*/ 80978 w 4356845"/>
                <a:gd name="connsiteY1" fmla="*/ 277973 h 1049762"/>
                <a:gd name="connsiteX2" fmla="*/ 546805 w 4356845"/>
                <a:gd name="connsiteY2" fmla="*/ 295226 h 1049762"/>
                <a:gd name="connsiteX3" fmla="*/ 2203076 w 4356845"/>
                <a:gd name="connsiteY3" fmla="*/ 312479 h 1049762"/>
                <a:gd name="connsiteX4" fmla="*/ 2410110 w 4356845"/>
                <a:gd name="connsiteY4" fmla="*/ 372864 h 1049762"/>
                <a:gd name="connsiteX5" fmla="*/ 2073680 w 4356845"/>
                <a:gd name="connsiteY5" fmla="*/ 838690 h 1049762"/>
                <a:gd name="connsiteX6" fmla="*/ 2272088 w 4356845"/>
                <a:gd name="connsiteY6" fmla="*/ 942207 h 1049762"/>
                <a:gd name="connsiteX7" fmla="*/ 2720661 w 4356845"/>
                <a:gd name="connsiteY7" fmla="*/ 890449 h 1049762"/>
                <a:gd name="connsiteX8" fmla="*/ 2815552 w 4356845"/>
                <a:gd name="connsiteY8" fmla="*/ 993966 h 1049762"/>
                <a:gd name="connsiteX9" fmla="*/ 2970827 w 4356845"/>
                <a:gd name="connsiteY9" fmla="*/ 1037098 h 1049762"/>
                <a:gd name="connsiteX10" fmla="*/ 3298631 w 4356845"/>
                <a:gd name="connsiteY10" fmla="*/ 1045724 h 1049762"/>
                <a:gd name="connsiteX11" fmla="*/ 3367163 w 4356845"/>
                <a:gd name="connsiteY11" fmla="*/ 978990 h 1049762"/>
                <a:gd name="connsiteX12" fmla="*/ 3376269 w 4356845"/>
                <a:gd name="connsiteY12" fmla="*/ 881823 h 1049762"/>
                <a:gd name="connsiteX13" fmla="*/ 3359016 w 4356845"/>
                <a:gd name="connsiteY13" fmla="*/ 683415 h 1049762"/>
                <a:gd name="connsiteX14" fmla="*/ 3445280 w 4356845"/>
                <a:gd name="connsiteY14" fmla="*/ 519513 h 1049762"/>
                <a:gd name="connsiteX15" fmla="*/ 3626435 w 4356845"/>
                <a:gd name="connsiteY15" fmla="*/ 364238 h 1049762"/>
                <a:gd name="connsiteX16" fmla="*/ 4178526 w 4356845"/>
                <a:gd name="connsiteY16" fmla="*/ 338358 h 1049762"/>
                <a:gd name="connsiteX17" fmla="*/ 4230284 w 4356845"/>
                <a:gd name="connsiteY17" fmla="*/ 45060 h 1049762"/>
                <a:gd name="connsiteX18" fmla="*/ 4023250 w 4356845"/>
                <a:gd name="connsiteY18" fmla="*/ 1928 h 1049762"/>
                <a:gd name="connsiteX19" fmla="*/ 512299 w 4356845"/>
                <a:gd name="connsiteY19" fmla="*/ 53687 h 1049762"/>
                <a:gd name="connsiteX0" fmla="*/ 3341 w 4356845"/>
                <a:gd name="connsiteY0" fmla="*/ 191709 h 1049762"/>
                <a:gd name="connsiteX1" fmla="*/ 80978 w 4356845"/>
                <a:gd name="connsiteY1" fmla="*/ 277973 h 1049762"/>
                <a:gd name="connsiteX2" fmla="*/ 546805 w 4356845"/>
                <a:gd name="connsiteY2" fmla="*/ 295226 h 1049762"/>
                <a:gd name="connsiteX3" fmla="*/ 2203076 w 4356845"/>
                <a:gd name="connsiteY3" fmla="*/ 312479 h 1049762"/>
                <a:gd name="connsiteX4" fmla="*/ 2410110 w 4356845"/>
                <a:gd name="connsiteY4" fmla="*/ 372864 h 1049762"/>
                <a:gd name="connsiteX5" fmla="*/ 2073680 w 4356845"/>
                <a:gd name="connsiteY5" fmla="*/ 838690 h 1049762"/>
                <a:gd name="connsiteX6" fmla="*/ 2272088 w 4356845"/>
                <a:gd name="connsiteY6" fmla="*/ 942207 h 1049762"/>
                <a:gd name="connsiteX7" fmla="*/ 2720661 w 4356845"/>
                <a:gd name="connsiteY7" fmla="*/ 890449 h 1049762"/>
                <a:gd name="connsiteX8" fmla="*/ 2815552 w 4356845"/>
                <a:gd name="connsiteY8" fmla="*/ 993966 h 1049762"/>
                <a:gd name="connsiteX9" fmla="*/ 2970827 w 4356845"/>
                <a:gd name="connsiteY9" fmla="*/ 1037098 h 1049762"/>
                <a:gd name="connsiteX10" fmla="*/ 3298631 w 4356845"/>
                <a:gd name="connsiteY10" fmla="*/ 1045724 h 1049762"/>
                <a:gd name="connsiteX11" fmla="*/ 3367163 w 4356845"/>
                <a:gd name="connsiteY11" fmla="*/ 978990 h 1049762"/>
                <a:gd name="connsiteX12" fmla="*/ 3376269 w 4356845"/>
                <a:gd name="connsiteY12" fmla="*/ 881823 h 1049762"/>
                <a:gd name="connsiteX13" fmla="*/ 3381241 w 4356845"/>
                <a:gd name="connsiteY13" fmla="*/ 667540 h 1049762"/>
                <a:gd name="connsiteX14" fmla="*/ 3445280 w 4356845"/>
                <a:gd name="connsiteY14" fmla="*/ 519513 h 1049762"/>
                <a:gd name="connsiteX15" fmla="*/ 3626435 w 4356845"/>
                <a:gd name="connsiteY15" fmla="*/ 364238 h 1049762"/>
                <a:gd name="connsiteX16" fmla="*/ 4178526 w 4356845"/>
                <a:gd name="connsiteY16" fmla="*/ 338358 h 1049762"/>
                <a:gd name="connsiteX17" fmla="*/ 4230284 w 4356845"/>
                <a:gd name="connsiteY17" fmla="*/ 45060 h 1049762"/>
                <a:gd name="connsiteX18" fmla="*/ 4023250 w 4356845"/>
                <a:gd name="connsiteY18" fmla="*/ 1928 h 1049762"/>
                <a:gd name="connsiteX19" fmla="*/ 512299 w 4356845"/>
                <a:gd name="connsiteY19" fmla="*/ 53687 h 1049762"/>
                <a:gd name="connsiteX0" fmla="*/ 2609 w 4356113"/>
                <a:gd name="connsiteY0" fmla="*/ 191709 h 1049762"/>
                <a:gd name="connsiteX1" fmla="*/ 80246 w 4356113"/>
                <a:gd name="connsiteY1" fmla="*/ 277973 h 1049762"/>
                <a:gd name="connsiteX2" fmla="*/ 512735 w 4356113"/>
                <a:gd name="connsiteY2" fmla="*/ 342851 h 1049762"/>
                <a:gd name="connsiteX3" fmla="*/ 2202344 w 4356113"/>
                <a:gd name="connsiteY3" fmla="*/ 312479 h 1049762"/>
                <a:gd name="connsiteX4" fmla="*/ 2409378 w 4356113"/>
                <a:gd name="connsiteY4" fmla="*/ 372864 h 1049762"/>
                <a:gd name="connsiteX5" fmla="*/ 2072948 w 4356113"/>
                <a:gd name="connsiteY5" fmla="*/ 838690 h 1049762"/>
                <a:gd name="connsiteX6" fmla="*/ 2271356 w 4356113"/>
                <a:gd name="connsiteY6" fmla="*/ 942207 h 1049762"/>
                <a:gd name="connsiteX7" fmla="*/ 2719929 w 4356113"/>
                <a:gd name="connsiteY7" fmla="*/ 890449 h 1049762"/>
                <a:gd name="connsiteX8" fmla="*/ 2814820 w 4356113"/>
                <a:gd name="connsiteY8" fmla="*/ 993966 h 1049762"/>
                <a:gd name="connsiteX9" fmla="*/ 2970095 w 4356113"/>
                <a:gd name="connsiteY9" fmla="*/ 1037098 h 1049762"/>
                <a:gd name="connsiteX10" fmla="*/ 3297899 w 4356113"/>
                <a:gd name="connsiteY10" fmla="*/ 1045724 h 1049762"/>
                <a:gd name="connsiteX11" fmla="*/ 3366431 w 4356113"/>
                <a:gd name="connsiteY11" fmla="*/ 978990 h 1049762"/>
                <a:gd name="connsiteX12" fmla="*/ 3375537 w 4356113"/>
                <a:gd name="connsiteY12" fmla="*/ 881823 h 1049762"/>
                <a:gd name="connsiteX13" fmla="*/ 3380509 w 4356113"/>
                <a:gd name="connsiteY13" fmla="*/ 667540 h 1049762"/>
                <a:gd name="connsiteX14" fmla="*/ 3444548 w 4356113"/>
                <a:gd name="connsiteY14" fmla="*/ 519513 h 1049762"/>
                <a:gd name="connsiteX15" fmla="*/ 3625703 w 4356113"/>
                <a:gd name="connsiteY15" fmla="*/ 364238 h 1049762"/>
                <a:gd name="connsiteX16" fmla="*/ 4177794 w 4356113"/>
                <a:gd name="connsiteY16" fmla="*/ 338358 h 1049762"/>
                <a:gd name="connsiteX17" fmla="*/ 4229552 w 4356113"/>
                <a:gd name="connsiteY17" fmla="*/ 45060 h 1049762"/>
                <a:gd name="connsiteX18" fmla="*/ 4022518 w 4356113"/>
                <a:gd name="connsiteY18" fmla="*/ 1928 h 1049762"/>
                <a:gd name="connsiteX19" fmla="*/ 511567 w 4356113"/>
                <a:gd name="connsiteY19" fmla="*/ 53687 h 1049762"/>
                <a:gd name="connsiteX0" fmla="*/ 2609 w 4356113"/>
                <a:gd name="connsiteY0" fmla="*/ 191709 h 1049762"/>
                <a:gd name="connsiteX1" fmla="*/ 80246 w 4356113"/>
                <a:gd name="connsiteY1" fmla="*/ 277973 h 1049762"/>
                <a:gd name="connsiteX2" fmla="*/ 512735 w 4356113"/>
                <a:gd name="connsiteY2" fmla="*/ 342851 h 1049762"/>
                <a:gd name="connsiteX3" fmla="*/ 2202344 w 4356113"/>
                <a:gd name="connsiteY3" fmla="*/ 355342 h 1049762"/>
                <a:gd name="connsiteX4" fmla="*/ 2409378 w 4356113"/>
                <a:gd name="connsiteY4" fmla="*/ 372864 h 1049762"/>
                <a:gd name="connsiteX5" fmla="*/ 2072948 w 4356113"/>
                <a:gd name="connsiteY5" fmla="*/ 838690 h 1049762"/>
                <a:gd name="connsiteX6" fmla="*/ 2271356 w 4356113"/>
                <a:gd name="connsiteY6" fmla="*/ 942207 h 1049762"/>
                <a:gd name="connsiteX7" fmla="*/ 2719929 w 4356113"/>
                <a:gd name="connsiteY7" fmla="*/ 890449 h 1049762"/>
                <a:gd name="connsiteX8" fmla="*/ 2814820 w 4356113"/>
                <a:gd name="connsiteY8" fmla="*/ 993966 h 1049762"/>
                <a:gd name="connsiteX9" fmla="*/ 2970095 w 4356113"/>
                <a:gd name="connsiteY9" fmla="*/ 1037098 h 1049762"/>
                <a:gd name="connsiteX10" fmla="*/ 3297899 w 4356113"/>
                <a:gd name="connsiteY10" fmla="*/ 1045724 h 1049762"/>
                <a:gd name="connsiteX11" fmla="*/ 3366431 w 4356113"/>
                <a:gd name="connsiteY11" fmla="*/ 978990 h 1049762"/>
                <a:gd name="connsiteX12" fmla="*/ 3375537 w 4356113"/>
                <a:gd name="connsiteY12" fmla="*/ 881823 h 1049762"/>
                <a:gd name="connsiteX13" fmla="*/ 3380509 w 4356113"/>
                <a:gd name="connsiteY13" fmla="*/ 667540 h 1049762"/>
                <a:gd name="connsiteX14" fmla="*/ 3444548 w 4356113"/>
                <a:gd name="connsiteY14" fmla="*/ 519513 h 1049762"/>
                <a:gd name="connsiteX15" fmla="*/ 3625703 w 4356113"/>
                <a:gd name="connsiteY15" fmla="*/ 364238 h 1049762"/>
                <a:gd name="connsiteX16" fmla="*/ 4177794 w 4356113"/>
                <a:gd name="connsiteY16" fmla="*/ 338358 h 1049762"/>
                <a:gd name="connsiteX17" fmla="*/ 4229552 w 4356113"/>
                <a:gd name="connsiteY17" fmla="*/ 45060 h 1049762"/>
                <a:gd name="connsiteX18" fmla="*/ 4022518 w 4356113"/>
                <a:gd name="connsiteY18" fmla="*/ 1928 h 1049762"/>
                <a:gd name="connsiteX19" fmla="*/ 511567 w 4356113"/>
                <a:gd name="connsiteY19" fmla="*/ 53687 h 1049762"/>
                <a:gd name="connsiteX0" fmla="*/ 2609 w 4485107"/>
                <a:gd name="connsiteY0" fmla="*/ 189781 h 1047834"/>
                <a:gd name="connsiteX1" fmla="*/ 80246 w 4485107"/>
                <a:gd name="connsiteY1" fmla="*/ 276045 h 1047834"/>
                <a:gd name="connsiteX2" fmla="*/ 512735 w 4485107"/>
                <a:gd name="connsiteY2" fmla="*/ 340923 h 1047834"/>
                <a:gd name="connsiteX3" fmla="*/ 2202344 w 4485107"/>
                <a:gd name="connsiteY3" fmla="*/ 353414 h 1047834"/>
                <a:gd name="connsiteX4" fmla="*/ 2409378 w 4485107"/>
                <a:gd name="connsiteY4" fmla="*/ 370936 h 1047834"/>
                <a:gd name="connsiteX5" fmla="*/ 2072948 w 4485107"/>
                <a:gd name="connsiteY5" fmla="*/ 836762 h 1047834"/>
                <a:gd name="connsiteX6" fmla="*/ 2271356 w 4485107"/>
                <a:gd name="connsiteY6" fmla="*/ 940279 h 1047834"/>
                <a:gd name="connsiteX7" fmla="*/ 2719929 w 4485107"/>
                <a:gd name="connsiteY7" fmla="*/ 888521 h 1047834"/>
                <a:gd name="connsiteX8" fmla="*/ 2814820 w 4485107"/>
                <a:gd name="connsiteY8" fmla="*/ 992038 h 1047834"/>
                <a:gd name="connsiteX9" fmla="*/ 2970095 w 4485107"/>
                <a:gd name="connsiteY9" fmla="*/ 1035170 h 1047834"/>
                <a:gd name="connsiteX10" fmla="*/ 3297899 w 4485107"/>
                <a:gd name="connsiteY10" fmla="*/ 1043796 h 1047834"/>
                <a:gd name="connsiteX11" fmla="*/ 3366431 w 4485107"/>
                <a:gd name="connsiteY11" fmla="*/ 977062 h 1047834"/>
                <a:gd name="connsiteX12" fmla="*/ 3375537 w 4485107"/>
                <a:gd name="connsiteY12" fmla="*/ 879895 h 1047834"/>
                <a:gd name="connsiteX13" fmla="*/ 3380509 w 4485107"/>
                <a:gd name="connsiteY13" fmla="*/ 665612 h 1047834"/>
                <a:gd name="connsiteX14" fmla="*/ 3444548 w 4485107"/>
                <a:gd name="connsiteY14" fmla="*/ 517585 h 1047834"/>
                <a:gd name="connsiteX15" fmla="*/ 3625703 w 4485107"/>
                <a:gd name="connsiteY15" fmla="*/ 362310 h 1047834"/>
                <a:gd name="connsiteX16" fmla="*/ 4177794 w 4485107"/>
                <a:gd name="connsiteY16" fmla="*/ 336430 h 1047834"/>
                <a:gd name="connsiteX17" fmla="*/ 4229552 w 4485107"/>
                <a:gd name="connsiteY17" fmla="*/ 43132 h 1047834"/>
                <a:gd name="connsiteX18" fmla="*/ 4466419 w 4485107"/>
                <a:gd name="connsiteY18" fmla="*/ 100461 h 1047834"/>
                <a:gd name="connsiteX19" fmla="*/ 4022518 w 4485107"/>
                <a:gd name="connsiteY19" fmla="*/ 0 h 1047834"/>
                <a:gd name="connsiteX20" fmla="*/ 511567 w 4485107"/>
                <a:gd name="connsiteY20" fmla="*/ 51759 h 1047834"/>
                <a:gd name="connsiteX0" fmla="*/ 2609 w 4356113"/>
                <a:gd name="connsiteY0" fmla="*/ 191709 h 1049762"/>
                <a:gd name="connsiteX1" fmla="*/ 80246 w 4356113"/>
                <a:gd name="connsiteY1" fmla="*/ 277973 h 1049762"/>
                <a:gd name="connsiteX2" fmla="*/ 512735 w 4356113"/>
                <a:gd name="connsiteY2" fmla="*/ 342851 h 1049762"/>
                <a:gd name="connsiteX3" fmla="*/ 2202344 w 4356113"/>
                <a:gd name="connsiteY3" fmla="*/ 355342 h 1049762"/>
                <a:gd name="connsiteX4" fmla="*/ 2409378 w 4356113"/>
                <a:gd name="connsiteY4" fmla="*/ 372864 h 1049762"/>
                <a:gd name="connsiteX5" fmla="*/ 2072948 w 4356113"/>
                <a:gd name="connsiteY5" fmla="*/ 838690 h 1049762"/>
                <a:gd name="connsiteX6" fmla="*/ 2271356 w 4356113"/>
                <a:gd name="connsiteY6" fmla="*/ 942207 h 1049762"/>
                <a:gd name="connsiteX7" fmla="*/ 2719929 w 4356113"/>
                <a:gd name="connsiteY7" fmla="*/ 890449 h 1049762"/>
                <a:gd name="connsiteX8" fmla="*/ 2814820 w 4356113"/>
                <a:gd name="connsiteY8" fmla="*/ 993966 h 1049762"/>
                <a:gd name="connsiteX9" fmla="*/ 2970095 w 4356113"/>
                <a:gd name="connsiteY9" fmla="*/ 1037098 h 1049762"/>
                <a:gd name="connsiteX10" fmla="*/ 3297899 w 4356113"/>
                <a:gd name="connsiteY10" fmla="*/ 1045724 h 1049762"/>
                <a:gd name="connsiteX11" fmla="*/ 3366431 w 4356113"/>
                <a:gd name="connsiteY11" fmla="*/ 978990 h 1049762"/>
                <a:gd name="connsiteX12" fmla="*/ 3375537 w 4356113"/>
                <a:gd name="connsiteY12" fmla="*/ 881823 h 1049762"/>
                <a:gd name="connsiteX13" fmla="*/ 3380509 w 4356113"/>
                <a:gd name="connsiteY13" fmla="*/ 667540 h 1049762"/>
                <a:gd name="connsiteX14" fmla="*/ 3444548 w 4356113"/>
                <a:gd name="connsiteY14" fmla="*/ 519513 h 1049762"/>
                <a:gd name="connsiteX15" fmla="*/ 3625703 w 4356113"/>
                <a:gd name="connsiteY15" fmla="*/ 364238 h 1049762"/>
                <a:gd name="connsiteX16" fmla="*/ 4177794 w 4356113"/>
                <a:gd name="connsiteY16" fmla="*/ 338358 h 1049762"/>
                <a:gd name="connsiteX17" fmla="*/ 4229552 w 4356113"/>
                <a:gd name="connsiteY17" fmla="*/ 45060 h 1049762"/>
                <a:gd name="connsiteX18" fmla="*/ 4022518 w 4356113"/>
                <a:gd name="connsiteY18" fmla="*/ 1928 h 1049762"/>
                <a:gd name="connsiteX19" fmla="*/ 511567 w 4356113"/>
                <a:gd name="connsiteY19" fmla="*/ 53687 h 1049762"/>
                <a:gd name="connsiteX0" fmla="*/ 2609 w 4353212"/>
                <a:gd name="connsiteY0" fmla="*/ 189849 h 1047902"/>
                <a:gd name="connsiteX1" fmla="*/ 80246 w 4353212"/>
                <a:gd name="connsiteY1" fmla="*/ 276113 h 1047902"/>
                <a:gd name="connsiteX2" fmla="*/ 512735 w 4353212"/>
                <a:gd name="connsiteY2" fmla="*/ 340991 h 1047902"/>
                <a:gd name="connsiteX3" fmla="*/ 2202344 w 4353212"/>
                <a:gd name="connsiteY3" fmla="*/ 353482 h 1047902"/>
                <a:gd name="connsiteX4" fmla="*/ 2409378 w 4353212"/>
                <a:gd name="connsiteY4" fmla="*/ 371004 h 1047902"/>
                <a:gd name="connsiteX5" fmla="*/ 2072948 w 4353212"/>
                <a:gd name="connsiteY5" fmla="*/ 836830 h 1047902"/>
                <a:gd name="connsiteX6" fmla="*/ 2271356 w 4353212"/>
                <a:gd name="connsiteY6" fmla="*/ 940347 h 1047902"/>
                <a:gd name="connsiteX7" fmla="*/ 2719929 w 4353212"/>
                <a:gd name="connsiteY7" fmla="*/ 888589 h 1047902"/>
                <a:gd name="connsiteX8" fmla="*/ 2814820 w 4353212"/>
                <a:gd name="connsiteY8" fmla="*/ 992106 h 1047902"/>
                <a:gd name="connsiteX9" fmla="*/ 2970095 w 4353212"/>
                <a:gd name="connsiteY9" fmla="*/ 1035238 h 1047902"/>
                <a:gd name="connsiteX10" fmla="*/ 3297899 w 4353212"/>
                <a:gd name="connsiteY10" fmla="*/ 1043864 h 1047902"/>
                <a:gd name="connsiteX11" fmla="*/ 3366431 w 4353212"/>
                <a:gd name="connsiteY11" fmla="*/ 977130 h 1047902"/>
                <a:gd name="connsiteX12" fmla="*/ 3375537 w 4353212"/>
                <a:gd name="connsiteY12" fmla="*/ 879963 h 1047902"/>
                <a:gd name="connsiteX13" fmla="*/ 3380509 w 4353212"/>
                <a:gd name="connsiteY13" fmla="*/ 665680 h 1047902"/>
                <a:gd name="connsiteX14" fmla="*/ 3444548 w 4353212"/>
                <a:gd name="connsiteY14" fmla="*/ 517653 h 1047902"/>
                <a:gd name="connsiteX15" fmla="*/ 3625703 w 4353212"/>
                <a:gd name="connsiteY15" fmla="*/ 362378 h 1047902"/>
                <a:gd name="connsiteX16" fmla="*/ 4177794 w 4353212"/>
                <a:gd name="connsiteY16" fmla="*/ 336498 h 1047902"/>
                <a:gd name="connsiteX17" fmla="*/ 4229552 w 4353212"/>
                <a:gd name="connsiteY17" fmla="*/ 43200 h 1047902"/>
                <a:gd name="connsiteX18" fmla="*/ 4022518 w 4353212"/>
                <a:gd name="connsiteY18" fmla="*/ 68 h 1047902"/>
                <a:gd name="connsiteX19" fmla="*/ 511567 w 4353212"/>
                <a:gd name="connsiteY19" fmla="*/ 51827 h 1047902"/>
                <a:gd name="connsiteX0" fmla="*/ 2609 w 4255734"/>
                <a:gd name="connsiteY0" fmla="*/ 193365 h 1051418"/>
                <a:gd name="connsiteX1" fmla="*/ 80246 w 4255734"/>
                <a:gd name="connsiteY1" fmla="*/ 279629 h 1051418"/>
                <a:gd name="connsiteX2" fmla="*/ 512735 w 4255734"/>
                <a:gd name="connsiteY2" fmla="*/ 344507 h 1051418"/>
                <a:gd name="connsiteX3" fmla="*/ 2202344 w 4255734"/>
                <a:gd name="connsiteY3" fmla="*/ 356998 h 1051418"/>
                <a:gd name="connsiteX4" fmla="*/ 2409378 w 4255734"/>
                <a:gd name="connsiteY4" fmla="*/ 374520 h 1051418"/>
                <a:gd name="connsiteX5" fmla="*/ 2072948 w 4255734"/>
                <a:gd name="connsiteY5" fmla="*/ 840346 h 1051418"/>
                <a:gd name="connsiteX6" fmla="*/ 2271356 w 4255734"/>
                <a:gd name="connsiteY6" fmla="*/ 943863 h 1051418"/>
                <a:gd name="connsiteX7" fmla="*/ 2719929 w 4255734"/>
                <a:gd name="connsiteY7" fmla="*/ 892105 h 1051418"/>
                <a:gd name="connsiteX8" fmla="*/ 2814820 w 4255734"/>
                <a:gd name="connsiteY8" fmla="*/ 995622 h 1051418"/>
                <a:gd name="connsiteX9" fmla="*/ 2970095 w 4255734"/>
                <a:gd name="connsiteY9" fmla="*/ 1038754 h 1051418"/>
                <a:gd name="connsiteX10" fmla="*/ 3297899 w 4255734"/>
                <a:gd name="connsiteY10" fmla="*/ 1047380 h 1051418"/>
                <a:gd name="connsiteX11" fmla="*/ 3366431 w 4255734"/>
                <a:gd name="connsiteY11" fmla="*/ 980646 h 1051418"/>
                <a:gd name="connsiteX12" fmla="*/ 3375537 w 4255734"/>
                <a:gd name="connsiteY12" fmla="*/ 883479 h 1051418"/>
                <a:gd name="connsiteX13" fmla="*/ 3380509 w 4255734"/>
                <a:gd name="connsiteY13" fmla="*/ 669196 h 1051418"/>
                <a:gd name="connsiteX14" fmla="*/ 3444548 w 4255734"/>
                <a:gd name="connsiteY14" fmla="*/ 521169 h 1051418"/>
                <a:gd name="connsiteX15" fmla="*/ 3625703 w 4255734"/>
                <a:gd name="connsiteY15" fmla="*/ 365894 h 1051418"/>
                <a:gd name="connsiteX16" fmla="*/ 4177794 w 4255734"/>
                <a:gd name="connsiteY16" fmla="*/ 340014 h 1051418"/>
                <a:gd name="connsiteX17" fmla="*/ 4229552 w 4255734"/>
                <a:gd name="connsiteY17" fmla="*/ 46716 h 1051418"/>
                <a:gd name="connsiteX18" fmla="*/ 4022518 w 4255734"/>
                <a:gd name="connsiteY18" fmla="*/ 3584 h 1051418"/>
                <a:gd name="connsiteX19" fmla="*/ 511567 w 4255734"/>
                <a:gd name="connsiteY19" fmla="*/ 55343 h 105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55734" h="1051418">
                  <a:moveTo>
                    <a:pt x="2609" y="193365"/>
                  </a:moveTo>
                  <a:cubicBezTo>
                    <a:pt x="-3861" y="227870"/>
                    <a:pt x="-4775" y="254439"/>
                    <a:pt x="80246" y="279629"/>
                  </a:cubicBezTo>
                  <a:cubicBezTo>
                    <a:pt x="165267" y="304819"/>
                    <a:pt x="159052" y="331612"/>
                    <a:pt x="512735" y="344507"/>
                  </a:cubicBezTo>
                  <a:cubicBezTo>
                    <a:pt x="866418" y="357402"/>
                    <a:pt x="1639141" y="352834"/>
                    <a:pt x="2202344" y="356998"/>
                  </a:cubicBezTo>
                  <a:cubicBezTo>
                    <a:pt x="2518451" y="362000"/>
                    <a:pt x="2430944" y="293962"/>
                    <a:pt x="2409378" y="374520"/>
                  </a:cubicBezTo>
                  <a:cubicBezTo>
                    <a:pt x="2387812" y="455078"/>
                    <a:pt x="2095952" y="745455"/>
                    <a:pt x="2072948" y="840346"/>
                  </a:cubicBezTo>
                  <a:cubicBezTo>
                    <a:pt x="2049944" y="935237"/>
                    <a:pt x="2163526" y="935236"/>
                    <a:pt x="2271356" y="943863"/>
                  </a:cubicBezTo>
                  <a:cubicBezTo>
                    <a:pt x="2379186" y="952490"/>
                    <a:pt x="2629352" y="883479"/>
                    <a:pt x="2719929" y="892105"/>
                  </a:cubicBezTo>
                  <a:cubicBezTo>
                    <a:pt x="2810506" y="900731"/>
                    <a:pt x="2773126" y="971181"/>
                    <a:pt x="2814820" y="995622"/>
                  </a:cubicBezTo>
                  <a:cubicBezTo>
                    <a:pt x="2856514" y="1020063"/>
                    <a:pt x="2889582" y="1030128"/>
                    <a:pt x="2970095" y="1038754"/>
                  </a:cubicBezTo>
                  <a:cubicBezTo>
                    <a:pt x="3050608" y="1047380"/>
                    <a:pt x="3231843" y="1057065"/>
                    <a:pt x="3297899" y="1047380"/>
                  </a:cubicBezTo>
                  <a:cubicBezTo>
                    <a:pt x="3363955" y="1037695"/>
                    <a:pt x="3353491" y="1007963"/>
                    <a:pt x="3366431" y="980646"/>
                  </a:cubicBezTo>
                  <a:cubicBezTo>
                    <a:pt x="3379371" y="953329"/>
                    <a:pt x="3373191" y="935387"/>
                    <a:pt x="3375537" y="883479"/>
                  </a:cubicBezTo>
                  <a:cubicBezTo>
                    <a:pt x="3377883" y="831571"/>
                    <a:pt x="3369007" y="729581"/>
                    <a:pt x="3380509" y="669196"/>
                  </a:cubicBezTo>
                  <a:cubicBezTo>
                    <a:pt x="3392011" y="608811"/>
                    <a:pt x="3403682" y="571719"/>
                    <a:pt x="3444548" y="521169"/>
                  </a:cubicBezTo>
                  <a:cubicBezTo>
                    <a:pt x="3485414" y="470619"/>
                    <a:pt x="3503495" y="396087"/>
                    <a:pt x="3625703" y="365894"/>
                  </a:cubicBezTo>
                  <a:cubicBezTo>
                    <a:pt x="3747911" y="335702"/>
                    <a:pt x="4077153" y="393210"/>
                    <a:pt x="4177794" y="340014"/>
                  </a:cubicBezTo>
                  <a:cubicBezTo>
                    <a:pt x="4278435" y="286818"/>
                    <a:pt x="4264956" y="69450"/>
                    <a:pt x="4229552" y="46716"/>
                  </a:cubicBezTo>
                  <a:cubicBezTo>
                    <a:pt x="4194148" y="23982"/>
                    <a:pt x="4199270" y="21196"/>
                    <a:pt x="4022518" y="3584"/>
                  </a:cubicBezTo>
                  <a:cubicBezTo>
                    <a:pt x="3845766" y="-14028"/>
                    <a:pt x="1681884" y="38090"/>
                    <a:pt x="511567" y="55343"/>
                  </a:cubicBezTo>
                </a:path>
              </a:pathLst>
            </a:custGeom>
            <a:solidFill>
              <a:schemeClr val="tx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35571" y="1654517"/>
              <a:ext cx="4364966" cy="4654208"/>
            </a:xfrm>
            <a:prstGeom prst="rect">
              <a:avLst/>
            </a:prstGeom>
          </p:spPr>
        </p:pic>
      </p:grpSp>
      <p:sp>
        <p:nvSpPr>
          <p:cNvPr id="2" name="Title 1"/>
          <p:cNvSpPr>
            <a:spLocks noGrp="1"/>
          </p:cNvSpPr>
          <p:nvPr>
            <p:ph type="title"/>
          </p:nvPr>
        </p:nvSpPr>
        <p:spPr/>
        <p:txBody>
          <a:bodyPr/>
          <a:lstStyle/>
          <a:p>
            <a:r>
              <a:rPr lang="en-GB" dirty="0">
                <a:latin typeface="+mn-lt"/>
              </a:rPr>
              <a:t>Match the Feeling</a:t>
            </a:r>
          </a:p>
        </p:txBody>
      </p:sp>
      <p:pic>
        <p:nvPicPr>
          <p:cNvPr id="3" name="Pair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14" name="Group 13"/>
          <p:cNvGrpSpPr/>
          <p:nvPr/>
        </p:nvGrpSpPr>
        <p:grpSpPr>
          <a:xfrm>
            <a:off x="539749" y="1452955"/>
            <a:ext cx="6042206" cy="462110"/>
            <a:chOff x="539749" y="1452955"/>
            <a:chExt cx="6042206" cy="462110"/>
          </a:xfrm>
        </p:grpSpPr>
        <p:sp>
          <p:nvSpPr>
            <p:cNvPr id="12" name="Pentagon 11"/>
            <p:cNvSpPr/>
            <p:nvPr/>
          </p:nvSpPr>
          <p:spPr>
            <a:xfrm>
              <a:off x="539749" y="1452955"/>
              <a:ext cx="6042205" cy="462110"/>
            </a:xfrm>
            <a:prstGeom prst="homePlate">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646983" y="1486596"/>
              <a:ext cx="5934972" cy="369332"/>
            </a:xfrm>
            <a:prstGeom prst="rect">
              <a:avLst/>
            </a:prstGeom>
          </p:spPr>
          <p:txBody>
            <a:bodyPr wrap="square">
              <a:spAutoFit/>
            </a:bodyPr>
            <a:lstStyle/>
            <a:p>
              <a:r>
                <a:rPr lang="en-GB" dirty="0">
                  <a:solidFill>
                    <a:schemeClr val="bg1"/>
                  </a:solidFill>
                </a:rPr>
                <a:t>Here are just a few of the different ways we may feel…</a:t>
              </a:r>
            </a:p>
          </p:txBody>
        </p:sp>
      </p:grpSp>
      <p:pic>
        <p:nvPicPr>
          <p:cNvPr id="17" name="Picture 16"/>
          <p:cNvPicPr>
            <a:picLocks noChangeAspect="1"/>
          </p:cNvPicPr>
          <p:nvPr/>
        </p:nvPicPr>
        <p:blipFill rotWithShape="1">
          <a:blip r:embed="rId5" cstate="screen">
            <a:extLst>
              <a:ext uri="{28A0092B-C50C-407E-A947-70E740481C1C}">
                <a14:useLocalDpi xmlns:a14="http://schemas.microsoft.com/office/drawing/2010/main"/>
              </a:ext>
            </a:extLst>
          </a:blip>
          <a:srcRect t="-3555"/>
          <a:stretch/>
        </p:blipFill>
        <p:spPr>
          <a:xfrm>
            <a:off x="3814542" y="2788868"/>
            <a:ext cx="1535025" cy="1526350"/>
          </a:xfrm>
          <a:prstGeom prst="ellipse">
            <a:avLst/>
          </a:prstGeom>
          <a:solidFill>
            <a:schemeClr val="accent3">
              <a:lumMod val="40000"/>
              <a:lumOff val="60000"/>
            </a:schemeClr>
          </a:solidFill>
        </p:spPr>
      </p:pic>
      <p:pic>
        <p:nvPicPr>
          <p:cNvPr id="18" name="Picture 17"/>
          <p:cNvPicPr>
            <a:picLocks noChangeAspect="1"/>
          </p:cNvPicPr>
          <p:nvPr/>
        </p:nvPicPr>
        <p:blipFill rotWithShape="1">
          <a:blip r:embed="rId6" cstate="screen">
            <a:extLst>
              <a:ext uri="{28A0092B-C50C-407E-A947-70E740481C1C}">
                <a14:useLocalDpi xmlns:a14="http://schemas.microsoft.com/office/drawing/2010/main"/>
              </a:ext>
            </a:extLst>
          </a:blip>
          <a:srcRect l="-6867" t="-4118" r="-2909"/>
          <a:stretch/>
        </p:blipFill>
        <p:spPr>
          <a:xfrm>
            <a:off x="6204432" y="4211408"/>
            <a:ext cx="1526349" cy="1533796"/>
          </a:xfrm>
          <a:prstGeom prst="ellipse">
            <a:avLst/>
          </a:prstGeom>
          <a:solidFill>
            <a:schemeClr val="accent3">
              <a:lumMod val="40000"/>
              <a:lumOff val="60000"/>
            </a:schemeClr>
          </a:solidFill>
        </p:spPr>
      </p:pic>
      <p:pic>
        <p:nvPicPr>
          <p:cNvPr id="19" name="Picture 18"/>
          <p:cNvPicPr>
            <a:picLocks noChangeAspect="1"/>
          </p:cNvPicPr>
          <p:nvPr/>
        </p:nvPicPr>
        <p:blipFill rotWithShape="1">
          <a:blip r:embed="rId7" cstate="screen">
            <a:extLst>
              <a:ext uri="{28A0092B-C50C-407E-A947-70E740481C1C}">
                <a14:useLocalDpi xmlns:a14="http://schemas.microsoft.com/office/drawing/2010/main"/>
              </a:ext>
            </a:extLst>
          </a:blip>
          <a:srcRect t="-3528" r="-10438"/>
          <a:stretch/>
        </p:blipFill>
        <p:spPr>
          <a:xfrm>
            <a:off x="7066741" y="2788868"/>
            <a:ext cx="1533795" cy="1532681"/>
          </a:xfrm>
          <a:prstGeom prst="ellipse">
            <a:avLst/>
          </a:prstGeom>
          <a:solidFill>
            <a:schemeClr val="accent3">
              <a:lumMod val="40000"/>
              <a:lumOff val="60000"/>
            </a:schemeClr>
          </a:solidFill>
        </p:spPr>
      </p:pic>
      <p:pic>
        <p:nvPicPr>
          <p:cNvPr id="20" name="Picture 19"/>
          <p:cNvPicPr>
            <a:picLocks noChangeAspect="1"/>
          </p:cNvPicPr>
          <p:nvPr/>
        </p:nvPicPr>
        <p:blipFill rotWithShape="1">
          <a:blip r:embed="rId8" cstate="screen">
            <a:extLst>
              <a:ext uri="{28A0092B-C50C-407E-A947-70E740481C1C}">
                <a14:useLocalDpi xmlns:a14="http://schemas.microsoft.com/office/drawing/2010/main"/>
              </a:ext>
            </a:extLst>
          </a:blip>
          <a:srcRect l="-10001" t="-4811" r="-20199" b="-1"/>
          <a:stretch/>
        </p:blipFill>
        <p:spPr>
          <a:xfrm>
            <a:off x="1338190" y="4212523"/>
            <a:ext cx="1533796" cy="1532681"/>
          </a:xfrm>
          <a:prstGeom prst="ellipse">
            <a:avLst/>
          </a:prstGeom>
          <a:solidFill>
            <a:schemeClr val="accent3">
              <a:lumMod val="40000"/>
              <a:lumOff val="60000"/>
            </a:schemeClr>
          </a:solidFill>
        </p:spPr>
      </p:pic>
      <p:pic>
        <p:nvPicPr>
          <p:cNvPr id="21" name="Picture 20"/>
          <p:cNvPicPr>
            <a:picLocks noChangeAspect="1"/>
          </p:cNvPicPr>
          <p:nvPr/>
        </p:nvPicPr>
        <p:blipFill rotWithShape="1">
          <a:blip r:embed="rId9" cstate="screen">
            <a:extLst>
              <a:ext uri="{28A0092B-C50C-407E-A947-70E740481C1C}">
                <a14:useLocalDpi xmlns:a14="http://schemas.microsoft.com/office/drawing/2010/main"/>
              </a:ext>
            </a:extLst>
          </a:blip>
          <a:srcRect l="-16276" t="-3551" r="-11546"/>
          <a:stretch/>
        </p:blipFill>
        <p:spPr>
          <a:xfrm>
            <a:off x="5448702" y="2788868"/>
            <a:ext cx="1518905" cy="1511460"/>
          </a:xfrm>
          <a:prstGeom prst="ellipse">
            <a:avLst/>
          </a:prstGeom>
          <a:solidFill>
            <a:schemeClr val="accent3">
              <a:lumMod val="40000"/>
              <a:lumOff val="60000"/>
            </a:schemeClr>
          </a:solidFill>
        </p:spPr>
      </p:pic>
      <p:pic>
        <p:nvPicPr>
          <p:cNvPr id="22" name="Picture 21"/>
          <p:cNvPicPr>
            <a:picLocks noChangeAspect="1"/>
          </p:cNvPicPr>
          <p:nvPr/>
        </p:nvPicPr>
        <p:blipFill rotWithShape="1">
          <a:blip r:embed="rId10" cstate="screen">
            <a:extLst>
              <a:ext uri="{28A0092B-C50C-407E-A947-70E740481C1C}">
                <a14:useLocalDpi xmlns:a14="http://schemas.microsoft.com/office/drawing/2010/main"/>
              </a:ext>
            </a:extLst>
          </a:blip>
          <a:srcRect l="-14114" t="-4919"/>
          <a:stretch/>
        </p:blipFill>
        <p:spPr>
          <a:xfrm>
            <a:off x="2181611" y="2788868"/>
            <a:ext cx="1533796" cy="1518905"/>
          </a:xfrm>
          <a:prstGeom prst="ellipse">
            <a:avLst/>
          </a:prstGeom>
          <a:solidFill>
            <a:schemeClr val="accent3">
              <a:lumMod val="40000"/>
              <a:lumOff val="60000"/>
            </a:schemeClr>
          </a:solidFill>
        </p:spPr>
      </p:pic>
      <p:pic>
        <p:nvPicPr>
          <p:cNvPr id="23" name="Picture 22"/>
          <p:cNvPicPr>
            <a:picLocks noChangeAspect="1"/>
          </p:cNvPicPr>
          <p:nvPr/>
        </p:nvPicPr>
        <p:blipFill rotWithShape="1">
          <a:blip r:embed="rId11" cstate="screen">
            <a:extLst>
              <a:ext uri="{28A0092B-C50C-407E-A947-70E740481C1C}">
                <a14:useLocalDpi xmlns:a14="http://schemas.microsoft.com/office/drawing/2010/main"/>
              </a:ext>
            </a:extLst>
          </a:blip>
          <a:srcRect l="-19186" t="-6492" r="-24300"/>
          <a:stretch/>
        </p:blipFill>
        <p:spPr>
          <a:xfrm>
            <a:off x="548681" y="2788868"/>
            <a:ext cx="1533795" cy="1518906"/>
          </a:xfrm>
          <a:prstGeom prst="ellipse">
            <a:avLst/>
          </a:prstGeom>
          <a:solidFill>
            <a:schemeClr val="accent3">
              <a:lumMod val="40000"/>
              <a:lumOff val="60000"/>
            </a:schemeClr>
          </a:solidFill>
        </p:spPr>
      </p:pic>
      <p:grpSp>
        <p:nvGrpSpPr>
          <p:cNvPr id="36" name="Group 35"/>
          <p:cNvGrpSpPr/>
          <p:nvPr/>
        </p:nvGrpSpPr>
        <p:grpSpPr>
          <a:xfrm>
            <a:off x="3371757" y="1983762"/>
            <a:ext cx="5278727" cy="713112"/>
            <a:chOff x="3371757" y="1983762"/>
            <a:chExt cx="5278727" cy="713112"/>
          </a:xfrm>
        </p:grpSpPr>
        <p:sp>
          <p:nvSpPr>
            <p:cNvPr id="28" name="Pentagon 27"/>
            <p:cNvSpPr/>
            <p:nvPr/>
          </p:nvSpPr>
          <p:spPr>
            <a:xfrm rot="10800000">
              <a:off x="3371757" y="1983762"/>
              <a:ext cx="5237705" cy="713112"/>
            </a:xfrm>
            <a:custGeom>
              <a:avLst/>
              <a:gdLst>
                <a:gd name="connsiteX0" fmla="*/ 0 w 5342480"/>
                <a:gd name="connsiteY0" fmla="*/ 0 h 713112"/>
                <a:gd name="connsiteX1" fmla="*/ 4985924 w 5342480"/>
                <a:gd name="connsiteY1" fmla="*/ 0 h 713112"/>
                <a:gd name="connsiteX2" fmla="*/ 5342480 w 5342480"/>
                <a:gd name="connsiteY2" fmla="*/ 356556 h 713112"/>
                <a:gd name="connsiteX3" fmla="*/ 4985924 w 5342480"/>
                <a:gd name="connsiteY3" fmla="*/ 713112 h 713112"/>
                <a:gd name="connsiteX4" fmla="*/ 0 w 5342480"/>
                <a:gd name="connsiteY4" fmla="*/ 713112 h 713112"/>
                <a:gd name="connsiteX5" fmla="*/ 0 w 5342480"/>
                <a:gd name="connsiteY5" fmla="*/ 0 h 713112"/>
                <a:gd name="connsiteX0" fmla="*/ 0 w 5237705"/>
                <a:gd name="connsiteY0" fmla="*/ 0 h 713112"/>
                <a:gd name="connsiteX1" fmla="*/ 4985924 w 5237705"/>
                <a:gd name="connsiteY1" fmla="*/ 0 h 713112"/>
                <a:gd name="connsiteX2" fmla="*/ 5237705 w 5237705"/>
                <a:gd name="connsiteY2" fmla="*/ 361319 h 713112"/>
                <a:gd name="connsiteX3" fmla="*/ 4985924 w 5237705"/>
                <a:gd name="connsiteY3" fmla="*/ 713112 h 713112"/>
                <a:gd name="connsiteX4" fmla="*/ 0 w 5237705"/>
                <a:gd name="connsiteY4" fmla="*/ 713112 h 713112"/>
                <a:gd name="connsiteX5" fmla="*/ 0 w 5237705"/>
                <a:gd name="connsiteY5" fmla="*/ 0 h 713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37705" h="713112">
                  <a:moveTo>
                    <a:pt x="0" y="0"/>
                  </a:moveTo>
                  <a:lnTo>
                    <a:pt x="4985924" y="0"/>
                  </a:lnTo>
                  <a:lnTo>
                    <a:pt x="5237705" y="361319"/>
                  </a:lnTo>
                  <a:lnTo>
                    <a:pt x="4985924" y="713112"/>
                  </a:lnTo>
                  <a:lnTo>
                    <a:pt x="0" y="713112"/>
                  </a:lnTo>
                  <a:lnTo>
                    <a:pt x="0" y="0"/>
                  </a:ln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3773012" y="1999346"/>
              <a:ext cx="4877472" cy="646331"/>
            </a:xfrm>
            <a:prstGeom prst="rect">
              <a:avLst/>
            </a:prstGeom>
          </p:spPr>
          <p:txBody>
            <a:bodyPr wrap="square">
              <a:spAutoFit/>
            </a:bodyPr>
            <a:lstStyle/>
            <a:p>
              <a:r>
                <a:rPr lang="en-GB" dirty="0"/>
                <a:t>Can you match the description to the correct feeling? Work with a partner to do this.</a:t>
              </a:r>
            </a:p>
          </p:txBody>
        </p:sp>
      </p:grpSp>
      <p:pic>
        <p:nvPicPr>
          <p:cNvPr id="38" name="Picture 37"/>
          <p:cNvPicPr>
            <a:picLocks noChangeAspect="1"/>
          </p:cNvPicPr>
          <p:nvPr/>
        </p:nvPicPr>
        <p:blipFill rotWithShape="1">
          <a:blip r:embed="rId8" cstate="screen">
            <a:extLst>
              <a:ext uri="{28A0092B-C50C-407E-A947-70E740481C1C}">
                <a14:useLocalDpi xmlns:a14="http://schemas.microsoft.com/office/drawing/2010/main"/>
              </a:ext>
            </a:extLst>
          </a:blip>
          <a:srcRect l="-10001" t="-4811" r="-20199" b="-1"/>
          <a:stretch/>
        </p:blipFill>
        <p:spPr>
          <a:xfrm>
            <a:off x="1338190" y="4212523"/>
            <a:ext cx="1533796" cy="1532681"/>
          </a:xfrm>
          <a:prstGeom prst="ellipse">
            <a:avLst/>
          </a:prstGeom>
          <a:solidFill>
            <a:srgbClr val="F0821A"/>
          </a:solidFill>
        </p:spPr>
      </p:pic>
      <p:grpSp>
        <p:nvGrpSpPr>
          <p:cNvPr id="42" name="Group 41"/>
          <p:cNvGrpSpPr/>
          <p:nvPr/>
        </p:nvGrpSpPr>
        <p:grpSpPr>
          <a:xfrm>
            <a:off x="3106128" y="4511043"/>
            <a:ext cx="2914650" cy="961126"/>
            <a:chOff x="3106128" y="4511043"/>
            <a:chExt cx="2914650" cy="961126"/>
          </a:xfrm>
        </p:grpSpPr>
        <p:sp>
          <p:nvSpPr>
            <p:cNvPr id="40" name="Rectangle 39"/>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3264440" y="4538658"/>
              <a:ext cx="2627311" cy="923330"/>
            </a:xfrm>
            <a:prstGeom prst="rect">
              <a:avLst/>
            </a:prstGeom>
          </p:spPr>
          <p:txBody>
            <a:bodyPr wrap="square">
              <a:spAutoFit/>
            </a:bodyPr>
            <a:lstStyle/>
            <a:p>
              <a:pPr algn="ctr"/>
              <a:r>
                <a:rPr lang="en-GB" dirty="0"/>
                <a:t>When you very feel frightened about something.</a:t>
              </a:r>
            </a:p>
          </p:txBody>
        </p:sp>
      </p:grpSp>
      <p:grpSp>
        <p:nvGrpSpPr>
          <p:cNvPr id="43" name="Group 42"/>
          <p:cNvGrpSpPr/>
          <p:nvPr/>
        </p:nvGrpSpPr>
        <p:grpSpPr>
          <a:xfrm>
            <a:off x="3106128" y="4511043"/>
            <a:ext cx="2914650" cy="961126"/>
            <a:chOff x="3106128" y="4511043"/>
            <a:chExt cx="2914650" cy="961126"/>
          </a:xfrm>
        </p:grpSpPr>
        <p:sp>
          <p:nvSpPr>
            <p:cNvPr id="44" name="Rectangle 43"/>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3264440" y="4776783"/>
              <a:ext cx="2627311" cy="461665"/>
            </a:xfrm>
            <a:prstGeom prst="rect">
              <a:avLst/>
            </a:prstGeom>
          </p:spPr>
          <p:txBody>
            <a:bodyPr wrap="square">
              <a:spAutoFit/>
            </a:bodyPr>
            <a:lstStyle/>
            <a:p>
              <a:pPr algn="ctr"/>
              <a:r>
                <a:rPr lang="en-GB" sz="2400" b="1" dirty="0"/>
                <a:t>scared</a:t>
              </a:r>
            </a:p>
          </p:txBody>
        </p:sp>
      </p:grpSp>
      <p:grpSp>
        <p:nvGrpSpPr>
          <p:cNvPr id="46" name="Group 45"/>
          <p:cNvGrpSpPr/>
          <p:nvPr/>
        </p:nvGrpSpPr>
        <p:grpSpPr>
          <a:xfrm>
            <a:off x="3106128" y="4511043"/>
            <a:ext cx="2914650" cy="961126"/>
            <a:chOff x="3106128" y="4511043"/>
            <a:chExt cx="2914650" cy="961126"/>
          </a:xfrm>
        </p:grpSpPr>
        <p:sp>
          <p:nvSpPr>
            <p:cNvPr id="47" name="Rectangle 46"/>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3264440" y="4538658"/>
              <a:ext cx="2627311" cy="923330"/>
            </a:xfrm>
            <a:prstGeom prst="rect">
              <a:avLst/>
            </a:prstGeom>
          </p:spPr>
          <p:txBody>
            <a:bodyPr wrap="square">
              <a:spAutoFit/>
            </a:bodyPr>
            <a:lstStyle/>
            <a:p>
              <a:pPr algn="ctr"/>
              <a:r>
                <a:rPr lang="en-GB" dirty="0"/>
                <a:t>When you feel </a:t>
              </a:r>
              <a:br>
                <a:rPr lang="en-GB" dirty="0"/>
              </a:br>
              <a:r>
                <a:rPr lang="en-GB" dirty="0"/>
                <a:t>anxious or uneasy about something.</a:t>
              </a:r>
            </a:p>
          </p:txBody>
        </p:sp>
      </p:grpSp>
      <p:pic>
        <p:nvPicPr>
          <p:cNvPr id="49" name="Picture 48"/>
          <p:cNvPicPr>
            <a:picLocks noChangeAspect="1"/>
          </p:cNvPicPr>
          <p:nvPr/>
        </p:nvPicPr>
        <p:blipFill rotWithShape="1">
          <a:blip r:embed="rId7" cstate="screen">
            <a:extLst>
              <a:ext uri="{28A0092B-C50C-407E-A947-70E740481C1C}">
                <a14:useLocalDpi xmlns:a14="http://schemas.microsoft.com/office/drawing/2010/main"/>
              </a:ext>
            </a:extLst>
          </a:blip>
          <a:srcRect t="-3528" r="-10438"/>
          <a:stretch/>
        </p:blipFill>
        <p:spPr>
          <a:xfrm>
            <a:off x="7066741" y="2788868"/>
            <a:ext cx="1533795" cy="1532681"/>
          </a:xfrm>
          <a:prstGeom prst="ellipse">
            <a:avLst/>
          </a:prstGeom>
          <a:solidFill>
            <a:srgbClr val="F0821A"/>
          </a:solidFill>
        </p:spPr>
      </p:pic>
      <p:grpSp>
        <p:nvGrpSpPr>
          <p:cNvPr id="50" name="Group 49"/>
          <p:cNvGrpSpPr/>
          <p:nvPr/>
        </p:nvGrpSpPr>
        <p:grpSpPr>
          <a:xfrm>
            <a:off x="3106128" y="4511043"/>
            <a:ext cx="2914650" cy="961126"/>
            <a:chOff x="3106128" y="4511043"/>
            <a:chExt cx="2914650" cy="961126"/>
          </a:xfrm>
        </p:grpSpPr>
        <p:sp>
          <p:nvSpPr>
            <p:cNvPr id="51" name="Rectangle 50"/>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a:off x="3264440" y="4776783"/>
              <a:ext cx="2627311" cy="461665"/>
            </a:xfrm>
            <a:prstGeom prst="rect">
              <a:avLst/>
            </a:prstGeom>
          </p:spPr>
          <p:txBody>
            <a:bodyPr wrap="square">
              <a:spAutoFit/>
            </a:bodyPr>
            <a:lstStyle/>
            <a:p>
              <a:pPr algn="ctr"/>
              <a:r>
                <a:rPr lang="en-GB" sz="2400" b="1" dirty="0"/>
                <a:t>worried</a:t>
              </a:r>
            </a:p>
          </p:txBody>
        </p:sp>
      </p:grpSp>
      <p:grpSp>
        <p:nvGrpSpPr>
          <p:cNvPr id="53" name="Group 52"/>
          <p:cNvGrpSpPr/>
          <p:nvPr/>
        </p:nvGrpSpPr>
        <p:grpSpPr>
          <a:xfrm>
            <a:off x="3106128" y="4511043"/>
            <a:ext cx="2914650" cy="961126"/>
            <a:chOff x="3106128" y="4511043"/>
            <a:chExt cx="2914650" cy="961126"/>
          </a:xfrm>
        </p:grpSpPr>
        <p:sp>
          <p:nvSpPr>
            <p:cNvPr id="54" name="Rectangle 53"/>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3264440" y="4538658"/>
              <a:ext cx="2627311" cy="923330"/>
            </a:xfrm>
            <a:prstGeom prst="rect">
              <a:avLst/>
            </a:prstGeom>
          </p:spPr>
          <p:txBody>
            <a:bodyPr wrap="square">
              <a:spAutoFit/>
            </a:bodyPr>
            <a:lstStyle/>
            <a:p>
              <a:pPr algn="ctr"/>
              <a:r>
                <a:rPr lang="en-GB" dirty="0"/>
                <a:t>When you feel </a:t>
              </a:r>
              <a:br>
                <a:rPr lang="en-GB" dirty="0"/>
              </a:br>
              <a:r>
                <a:rPr lang="en-GB" dirty="0"/>
                <a:t>annoyed or angry about something.</a:t>
              </a:r>
            </a:p>
          </p:txBody>
        </p:sp>
      </p:grpSp>
      <p:pic>
        <p:nvPicPr>
          <p:cNvPr id="56" name="Picture 55"/>
          <p:cNvPicPr>
            <a:picLocks noChangeAspect="1"/>
          </p:cNvPicPr>
          <p:nvPr/>
        </p:nvPicPr>
        <p:blipFill rotWithShape="1">
          <a:blip r:embed="rId10" cstate="screen">
            <a:extLst>
              <a:ext uri="{28A0092B-C50C-407E-A947-70E740481C1C}">
                <a14:useLocalDpi xmlns:a14="http://schemas.microsoft.com/office/drawing/2010/main"/>
              </a:ext>
            </a:extLst>
          </a:blip>
          <a:srcRect l="-14114" t="-4919"/>
          <a:stretch/>
        </p:blipFill>
        <p:spPr>
          <a:xfrm>
            <a:off x="2181611" y="2788868"/>
            <a:ext cx="1533796" cy="1518905"/>
          </a:xfrm>
          <a:prstGeom prst="ellipse">
            <a:avLst/>
          </a:prstGeom>
          <a:solidFill>
            <a:srgbClr val="F0821A"/>
          </a:solidFill>
        </p:spPr>
      </p:pic>
      <p:grpSp>
        <p:nvGrpSpPr>
          <p:cNvPr id="57" name="Group 56"/>
          <p:cNvGrpSpPr/>
          <p:nvPr/>
        </p:nvGrpSpPr>
        <p:grpSpPr>
          <a:xfrm>
            <a:off x="3106128" y="4511043"/>
            <a:ext cx="2914650" cy="961126"/>
            <a:chOff x="3106128" y="4511043"/>
            <a:chExt cx="2914650" cy="961126"/>
          </a:xfrm>
        </p:grpSpPr>
        <p:sp>
          <p:nvSpPr>
            <p:cNvPr id="58" name="Rectangle 57"/>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p:cNvSpPr/>
            <p:nvPr/>
          </p:nvSpPr>
          <p:spPr>
            <a:xfrm>
              <a:off x="3264440" y="4776783"/>
              <a:ext cx="2627311" cy="461665"/>
            </a:xfrm>
            <a:prstGeom prst="rect">
              <a:avLst/>
            </a:prstGeom>
          </p:spPr>
          <p:txBody>
            <a:bodyPr wrap="square">
              <a:spAutoFit/>
            </a:bodyPr>
            <a:lstStyle/>
            <a:p>
              <a:pPr algn="ctr"/>
              <a:r>
                <a:rPr lang="en-GB" sz="2400" b="1" dirty="0"/>
                <a:t>cross</a:t>
              </a:r>
            </a:p>
          </p:txBody>
        </p:sp>
      </p:grpSp>
      <p:grpSp>
        <p:nvGrpSpPr>
          <p:cNvPr id="60" name="Group 59"/>
          <p:cNvGrpSpPr/>
          <p:nvPr/>
        </p:nvGrpSpPr>
        <p:grpSpPr>
          <a:xfrm>
            <a:off x="3106128" y="4511043"/>
            <a:ext cx="2914650" cy="961126"/>
            <a:chOff x="3106128" y="4511043"/>
            <a:chExt cx="2914650" cy="961126"/>
          </a:xfrm>
        </p:grpSpPr>
        <p:sp>
          <p:nvSpPr>
            <p:cNvPr id="61" name="Rectangle 60"/>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3264440" y="4538658"/>
              <a:ext cx="2627311" cy="923330"/>
            </a:xfrm>
            <a:prstGeom prst="rect">
              <a:avLst/>
            </a:prstGeom>
          </p:spPr>
          <p:txBody>
            <a:bodyPr wrap="square">
              <a:spAutoFit/>
            </a:bodyPr>
            <a:lstStyle/>
            <a:p>
              <a:pPr algn="ctr"/>
              <a:r>
                <a:rPr lang="en-GB" dirty="0"/>
                <a:t>When life feels </a:t>
              </a:r>
              <a:br>
                <a:rPr lang="en-GB" dirty="0"/>
              </a:br>
              <a:r>
                <a:rPr lang="en-GB" dirty="0"/>
                <a:t>good and you just </a:t>
              </a:r>
              <a:br>
                <a:rPr lang="en-GB" dirty="0"/>
              </a:br>
              <a:r>
                <a:rPr lang="en-GB" dirty="0"/>
                <a:t>want to smile.</a:t>
              </a:r>
            </a:p>
          </p:txBody>
        </p:sp>
      </p:grpSp>
      <p:grpSp>
        <p:nvGrpSpPr>
          <p:cNvPr id="63" name="Group 62"/>
          <p:cNvGrpSpPr/>
          <p:nvPr/>
        </p:nvGrpSpPr>
        <p:grpSpPr>
          <a:xfrm>
            <a:off x="3106128" y="4511043"/>
            <a:ext cx="2914650" cy="961126"/>
            <a:chOff x="3106128" y="4511043"/>
            <a:chExt cx="2914650" cy="961126"/>
          </a:xfrm>
        </p:grpSpPr>
        <p:sp>
          <p:nvSpPr>
            <p:cNvPr id="64" name="Rectangle 63"/>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p:cNvSpPr/>
            <p:nvPr/>
          </p:nvSpPr>
          <p:spPr>
            <a:xfrm>
              <a:off x="3264440" y="4776783"/>
              <a:ext cx="2627311" cy="461665"/>
            </a:xfrm>
            <a:prstGeom prst="rect">
              <a:avLst/>
            </a:prstGeom>
          </p:spPr>
          <p:txBody>
            <a:bodyPr wrap="square">
              <a:spAutoFit/>
            </a:bodyPr>
            <a:lstStyle/>
            <a:p>
              <a:pPr algn="ctr"/>
              <a:r>
                <a:rPr lang="en-GB" sz="2400" b="1" dirty="0"/>
                <a:t>happy</a:t>
              </a:r>
            </a:p>
          </p:txBody>
        </p:sp>
      </p:grpSp>
      <p:pic>
        <p:nvPicPr>
          <p:cNvPr id="66" name="Picture 65"/>
          <p:cNvPicPr>
            <a:picLocks noChangeAspect="1"/>
          </p:cNvPicPr>
          <p:nvPr/>
        </p:nvPicPr>
        <p:blipFill rotWithShape="1">
          <a:blip r:embed="rId5" cstate="screen">
            <a:extLst>
              <a:ext uri="{28A0092B-C50C-407E-A947-70E740481C1C}">
                <a14:useLocalDpi xmlns:a14="http://schemas.microsoft.com/office/drawing/2010/main"/>
              </a:ext>
            </a:extLst>
          </a:blip>
          <a:srcRect t="-3555"/>
          <a:stretch/>
        </p:blipFill>
        <p:spPr>
          <a:xfrm>
            <a:off x="3814542" y="2788868"/>
            <a:ext cx="1535025" cy="1526350"/>
          </a:xfrm>
          <a:prstGeom prst="ellipse">
            <a:avLst/>
          </a:prstGeom>
          <a:solidFill>
            <a:srgbClr val="F0821A"/>
          </a:solidFill>
        </p:spPr>
      </p:pic>
      <p:grpSp>
        <p:nvGrpSpPr>
          <p:cNvPr id="67" name="Group 66"/>
          <p:cNvGrpSpPr/>
          <p:nvPr/>
        </p:nvGrpSpPr>
        <p:grpSpPr>
          <a:xfrm>
            <a:off x="3106128" y="4511043"/>
            <a:ext cx="2914650" cy="1515462"/>
            <a:chOff x="3106128" y="4511043"/>
            <a:chExt cx="2914650" cy="1515462"/>
          </a:xfrm>
        </p:grpSpPr>
        <p:sp>
          <p:nvSpPr>
            <p:cNvPr id="68" name="Rectangle 67"/>
            <p:cNvSpPr/>
            <p:nvPr/>
          </p:nvSpPr>
          <p:spPr>
            <a:xfrm>
              <a:off x="3106128" y="4511043"/>
              <a:ext cx="2914650" cy="1515462"/>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p:cNvSpPr/>
            <p:nvPr/>
          </p:nvSpPr>
          <p:spPr>
            <a:xfrm>
              <a:off x="3264440" y="4538658"/>
              <a:ext cx="2660669" cy="1477328"/>
            </a:xfrm>
            <a:prstGeom prst="rect">
              <a:avLst/>
            </a:prstGeom>
          </p:spPr>
          <p:txBody>
            <a:bodyPr wrap="square">
              <a:spAutoFit/>
            </a:bodyPr>
            <a:lstStyle/>
            <a:p>
              <a:r>
                <a:rPr lang="en-GB" dirty="0"/>
                <a:t>When you feel sensitive and agitated easily by things. You may feel like you have butterflies in your tummy.</a:t>
              </a:r>
            </a:p>
          </p:txBody>
        </p:sp>
      </p:grpSp>
      <p:grpSp>
        <p:nvGrpSpPr>
          <p:cNvPr id="70" name="Group 69"/>
          <p:cNvGrpSpPr/>
          <p:nvPr/>
        </p:nvGrpSpPr>
        <p:grpSpPr>
          <a:xfrm>
            <a:off x="3106128" y="4511043"/>
            <a:ext cx="2914650" cy="961126"/>
            <a:chOff x="3106128" y="4511043"/>
            <a:chExt cx="2914650" cy="961126"/>
          </a:xfrm>
        </p:grpSpPr>
        <p:sp>
          <p:nvSpPr>
            <p:cNvPr id="71" name="Rectangle 70"/>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p:cNvSpPr/>
            <p:nvPr/>
          </p:nvSpPr>
          <p:spPr>
            <a:xfrm>
              <a:off x="3264440" y="4776783"/>
              <a:ext cx="2627311" cy="461665"/>
            </a:xfrm>
            <a:prstGeom prst="rect">
              <a:avLst/>
            </a:prstGeom>
          </p:spPr>
          <p:txBody>
            <a:bodyPr wrap="square">
              <a:spAutoFit/>
            </a:bodyPr>
            <a:lstStyle/>
            <a:p>
              <a:pPr algn="ctr"/>
              <a:r>
                <a:rPr lang="en-GB" sz="2400" b="1" dirty="0"/>
                <a:t>nervous</a:t>
              </a:r>
            </a:p>
          </p:txBody>
        </p:sp>
      </p:grpSp>
      <p:pic>
        <p:nvPicPr>
          <p:cNvPr id="73" name="Picture 72"/>
          <p:cNvPicPr>
            <a:picLocks noChangeAspect="1"/>
          </p:cNvPicPr>
          <p:nvPr/>
        </p:nvPicPr>
        <p:blipFill rotWithShape="1">
          <a:blip r:embed="rId11" cstate="screen">
            <a:extLst>
              <a:ext uri="{28A0092B-C50C-407E-A947-70E740481C1C}">
                <a14:useLocalDpi xmlns:a14="http://schemas.microsoft.com/office/drawing/2010/main"/>
              </a:ext>
            </a:extLst>
          </a:blip>
          <a:srcRect l="-19186" t="-6492" r="-24300"/>
          <a:stretch/>
        </p:blipFill>
        <p:spPr>
          <a:xfrm>
            <a:off x="548681" y="2788868"/>
            <a:ext cx="1533795" cy="1518906"/>
          </a:xfrm>
          <a:prstGeom prst="ellipse">
            <a:avLst/>
          </a:prstGeom>
          <a:solidFill>
            <a:srgbClr val="F0821A"/>
          </a:solidFill>
        </p:spPr>
      </p:pic>
      <p:grpSp>
        <p:nvGrpSpPr>
          <p:cNvPr id="74" name="Group 73"/>
          <p:cNvGrpSpPr/>
          <p:nvPr/>
        </p:nvGrpSpPr>
        <p:grpSpPr>
          <a:xfrm>
            <a:off x="3106128" y="4511043"/>
            <a:ext cx="2914650" cy="961126"/>
            <a:chOff x="3106128" y="4511043"/>
            <a:chExt cx="2914650" cy="961126"/>
          </a:xfrm>
        </p:grpSpPr>
        <p:sp>
          <p:nvSpPr>
            <p:cNvPr id="75" name="Rectangle 74"/>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Rectangle 75"/>
            <p:cNvSpPr/>
            <p:nvPr/>
          </p:nvSpPr>
          <p:spPr>
            <a:xfrm>
              <a:off x="3264440" y="4538658"/>
              <a:ext cx="2627311" cy="923330"/>
            </a:xfrm>
            <a:prstGeom prst="rect">
              <a:avLst/>
            </a:prstGeom>
          </p:spPr>
          <p:txBody>
            <a:bodyPr wrap="square">
              <a:spAutoFit/>
            </a:bodyPr>
            <a:lstStyle/>
            <a:p>
              <a:pPr algn="ctr"/>
              <a:r>
                <a:rPr lang="en-GB" dirty="0"/>
                <a:t>When something is upsetting you and making you unhappy.</a:t>
              </a:r>
            </a:p>
          </p:txBody>
        </p:sp>
      </p:grpSp>
      <p:pic>
        <p:nvPicPr>
          <p:cNvPr id="77" name="Picture 76"/>
          <p:cNvPicPr>
            <a:picLocks noChangeAspect="1"/>
          </p:cNvPicPr>
          <p:nvPr/>
        </p:nvPicPr>
        <p:blipFill rotWithShape="1">
          <a:blip r:embed="rId6" cstate="screen">
            <a:extLst>
              <a:ext uri="{28A0092B-C50C-407E-A947-70E740481C1C}">
                <a14:useLocalDpi xmlns:a14="http://schemas.microsoft.com/office/drawing/2010/main"/>
              </a:ext>
            </a:extLst>
          </a:blip>
          <a:srcRect l="-6867" t="-4118" r="-2909"/>
          <a:stretch/>
        </p:blipFill>
        <p:spPr>
          <a:xfrm>
            <a:off x="6204432" y="4211408"/>
            <a:ext cx="1526349" cy="1533796"/>
          </a:xfrm>
          <a:prstGeom prst="ellipse">
            <a:avLst/>
          </a:prstGeom>
          <a:solidFill>
            <a:srgbClr val="F0821A"/>
          </a:solidFill>
        </p:spPr>
      </p:pic>
      <p:grpSp>
        <p:nvGrpSpPr>
          <p:cNvPr id="78" name="Group 77"/>
          <p:cNvGrpSpPr/>
          <p:nvPr/>
        </p:nvGrpSpPr>
        <p:grpSpPr>
          <a:xfrm>
            <a:off x="3106128" y="4511043"/>
            <a:ext cx="2914650" cy="961126"/>
            <a:chOff x="3106128" y="4511043"/>
            <a:chExt cx="2914650" cy="961126"/>
          </a:xfrm>
        </p:grpSpPr>
        <p:sp>
          <p:nvSpPr>
            <p:cNvPr id="79" name="Rectangle 78"/>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Rectangle 79"/>
            <p:cNvSpPr/>
            <p:nvPr/>
          </p:nvSpPr>
          <p:spPr>
            <a:xfrm>
              <a:off x="3264440" y="4776783"/>
              <a:ext cx="2627311" cy="461665"/>
            </a:xfrm>
            <a:prstGeom prst="rect">
              <a:avLst/>
            </a:prstGeom>
          </p:spPr>
          <p:txBody>
            <a:bodyPr wrap="square">
              <a:spAutoFit/>
            </a:bodyPr>
            <a:lstStyle/>
            <a:p>
              <a:pPr algn="ctr"/>
              <a:r>
                <a:rPr lang="en-GB" sz="2400" b="1" dirty="0"/>
                <a:t>sad</a:t>
              </a:r>
            </a:p>
          </p:txBody>
        </p:sp>
      </p:grpSp>
      <p:grpSp>
        <p:nvGrpSpPr>
          <p:cNvPr id="81" name="Group 80"/>
          <p:cNvGrpSpPr/>
          <p:nvPr/>
        </p:nvGrpSpPr>
        <p:grpSpPr>
          <a:xfrm>
            <a:off x="3106128" y="4511043"/>
            <a:ext cx="2914650" cy="961126"/>
            <a:chOff x="3106128" y="4511043"/>
            <a:chExt cx="2914650" cy="961126"/>
          </a:xfrm>
        </p:grpSpPr>
        <p:sp>
          <p:nvSpPr>
            <p:cNvPr id="82" name="Rectangle 81"/>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Rectangle 82"/>
            <p:cNvSpPr/>
            <p:nvPr/>
          </p:nvSpPr>
          <p:spPr>
            <a:xfrm>
              <a:off x="3264440" y="4538658"/>
              <a:ext cx="2627311" cy="923330"/>
            </a:xfrm>
            <a:prstGeom prst="rect">
              <a:avLst/>
            </a:prstGeom>
          </p:spPr>
          <p:txBody>
            <a:bodyPr wrap="square">
              <a:spAutoFit/>
            </a:bodyPr>
            <a:lstStyle/>
            <a:p>
              <a:pPr algn="ctr"/>
              <a:r>
                <a:rPr lang="en-GB" dirty="0"/>
                <a:t>When you feel very enthusiastic and keen to do something.</a:t>
              </a:r>
            </a:p>
          </p:txBody>
        </p:sp>
      </p:grpSp>
      <p:pic>
        <p:nvPicPr>
          <p:cNvPr id="84" name="Picture 83"/>
          <p:cNvPicPr>
            <a:picLocks noChangeAspect="1"/>
          </p:cNvPicPr>
          <p:nvPr/>
        </p:nvPicPr>
        <p:blipFill rotWithShape="1">
          <a:blip r:embed="rId9" cstate="screen">
            <a:extLst>
              <a:ext uri="{28A0092B-C50C-407E-A947-70E740481C1C}">
                <a14:useLocalDpi xmlns:a14="http://schemas.microsoft.com/office/drawing/2010/main"/>
              </a:ext>
            </a:extLst>
          </a:blip>
          <a:srcRect l="-16276" t="-3551" r="-11546"/>
          <a:stretch/>
        </p:blipFill>
        <p:spPr>
          <a:xfrm>
            <a:off x="5448702" y="2788868"/>
            <a:ext cx="1518905" cy="1511460"/>
          </a:xfrm>
          <a:prstGeom prst="ellipse">
            <a:avLst/>
          </a:prstGeom>
          <a:solidFill>
            <a:srgbClr val="F0821A"/>
          </a:solidFill>
        </p:spPr>
      </p:pic>
      <p:grpSp>
        <p:nvGrpSpPr>
          <p:cNvPr id="85" name="Group 84"/>
          <p:cNvGrpSpPr/>
          <p:nvPr/>
        </p:nvGrpSpPr>
        <p:grpSpPr>
          <a:xfrm>
            <a:off x="3106128" y="4511043"/>
            <a:ext cx="2914650" cy="961126"/>
            <a:chOff x="3106128" y="4511043"/>
            <a:chExt cx="2914650" cy="961126"/>
          </a:xfrm>
        </p:grpSpPr>
        <p:sp>
          <p:nvSpPr>
            <p:cNvPr id="86" name="Rectangle 85"/>
            <p:cNvSpPr/>
            <p:nvPr/>
          </p:nvSpPr>
          <p:spPr>
            <a:xfrm>
              <a:off x="3106128" y="4511043"/>
              <a:ext cx="2914650" cy="961126"/>
            </a:xfrm>
            <a:prstGeom prst="rect">
              <a:avLst/>
            </a:prstGeom>
            <a:solidFill>
              <a:schemeClr val="bg1"/>
            </a:solidFill>
            <a:ln w="28575">
              <a:solidFill>
                <a:srgbClr val="8C35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Rectangle 86"/>
            <p:cNvSpPr/>
            <p:nvPr/>
          </p:nvSpPr>
          <p:spPr>
            <a:xfrm>
              <a:off x="3264440" y="4776783"/>
              <a:ext cx="2627311" cy="461665"/>
            </a:xfrm>
            <a:prstGeom prst="rect">
              <a:avLst/>
            </a:prstGeom>
          </p:spPr>
          <p:txBody>
            <a:bodyPr wrap="square">
              <a:spAutoFit/>
            </a:bodyPr>
            <a:lstStyle/>
            <a:p>
              <a:pPr algn="ctr"/>
              <a:r>
                <a:rPr lang="en-GB" sz="2400" b="1" dirty="0"/>
                <a:t>excited</a:t>
              </a:r>
            </a:p>
          </p:txBody>
        </p:sp>
      </p:grpSp>
    </p:spTree>
    <p:extLst>
      <p:ext uri="{BB962C8B-B14F-4D97-AF65-F5344CB8AC3E}">
        <p14:creationId xmlns:p14="http://schemas.microsoft.com/office/powerpoint/2010/main" val="1623815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750"/>
                                        <p:tgtEl>
                                          <p:spTgt spid="14"/>
                                        </p:tgtEl>
                                      </p:cBhvr>
                                    </p:animEffect>
                                  </p:childTnLst>
                                </p:cTn>
                              </p:par>
                            </p:childTnLst>
                          </p:cTn>
                        </p:par>
                        <p:par>
                          <p:cTn id="8" fill="hold">
                            <p:stCondLst>
                              <p:cond delay="750"/>
                            </p:stCondLst>
                            <p:childTnLst>
                              <p:par>
                                <p:cTn id="9" presetID="10" presetClass="exit" presetSubtype="0" fill="hold" nodeType="afterEffect">
                                  <p:stCondLst>
                                    <p:cond delay="0"/>
                                  </p:stCondLst>
                                  <p:childTnLst>
                                    <p:animEffect transition="out" filter="fade">
                                      <p:cBhvr>
                                        <p:cTn id="10" dur="500"/>
                                        <p:tgtEl>
                                          <p:spTgt spid="15"/>
                                        </p:tgtEl>
                                      </p:cBhvr>
                                    </p:animEffect>
                                    <p:set>
                                      <p:cBhvr>
                                        <p:cTn id="11" dur="1" fill="hold">
                                          <p:stCondLst>
                                            <p:cond delay="499"/>
                                          </p:stCondLst>
                                        </p:cTn>
                                        <p:tgtEl>
                                          <p:spTgt spid="15"/>
                                        </p:tgtEl>
                                        <p:attrNameLst>
                                          <p:attrName>style.visibility</p:attrName>
                                        </p:attrNameLst>
                                      </p:cBhvr>
                                      <p:to>
                                        <p:strVal val="hidden"/>
                                      </p:to>
                                    </p:set>
                                  </p:childTnLst>
                                </p:cTn>
                              </p:par>
                            </p:childTnLst>
                          </p:cTn>
                        </p:par>
                        <p:par>
                          <p:cTn id="12" fill="hold">
                            <p:stCondLst>
                              <p:cond delay="1250"/>
                            </p:stCondLst>
                            <p:childTnLst>
                              <p:par>
                                <p:cTn id="13" presetID="22" presetClass="entr" presetSubtype="2"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right)">
                                      <p:cBhvr>
                                        <p:cTn id="15" dur="500"/>
                                        <p:tgtEl>
                                          <p:spTgt spid="36"/>
                                        </p:tgtEl>
                                      </p:cBhvr>
                                    </p:animEffect>
                                  </p:childTnLst>
                                </p:cTn>
                              </p:par>
                            </p:childTnLst>
                          </p:cTn>
                        </p:par>
                        <p:par>
                          <p:cTn id="16" fill="hold">
                            <p:stCondLst>
                              <p:cond delay="1750"/>
                            </p:stCondLst>
                            <p:childTnLst>
                              <p:par>
                                <p:cTn id="17" presetID="10" presetClass="entr" presetSubtype="0"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25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10" presetClass="entr" presetSubtype="0" fill="hold" nodeType="withEffect">
                                  <p:stCondLst>
                                    <p:cond delay="50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nodeType="withEffect">
                                  <p:stCondLst>
                                    <p:cond delay="75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10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nodeType="withEffect">
                                  <p:stCondLst>
                                    <p:cond delay="125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0" presetClass="entr" presetSubtype="0" fill="hold" nodeType="withEffect">
                                  <p:stCondLst>
                                    <p:cond delay="15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par>
                          <p:cTn id="38" fill="hold">
                            <p:stCondLst>
                              <p:cond delay="3750"/>
                            </p:stCondLst>
                            <p:childTnLst>
                              <p:par>
                                <p:cTn id="39" presetID="10" presetClass="entr" presetSubtype="0"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500"/>
                                        <p:tgtEl>
                                          <p:spTgt spid="4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fade">
                                      <p:cBhvr>
                                        <p:cTn id="46" dur="500"/>
                                        <p:tgtEl>
                                          <p:spTgt spid="43"/>
                                        </p:tgtEl>
                                      </p:cBhvr>
                                    </p:animEffect>
                                  </p:childTnLst>
                                </p:cTn>
                              </p:par>
                              <p:par>
                                <p:cTn id="47" presetID="10"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500"/>
                                        <p:tgtEl>
                                          <p:spTgt spid="38"/>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38"/>
                                        </p:tgtEl>
                                      </p:cBhvr>
                                    </p:animEffect>
                                    <p:set>
                                      <p:cBhvr>
                                        <p:cTn id="54" dur="1" fill="hold">
                                          <p:stCondLst>
                                            <p:cond delay="499"/>
                                          </p:stCondLst>
                                        </p:cTn>
                                        <p:tgtEl>
                                          <p:spTgt spid="38"/>
                                        </p:tgtEl>
                                        <p:attrNameLst>
                                          <p:attrName>style.visibility</p:attrName>
                                        </p:attrNameLst>
                                      </p:cBhvr>
                                      <p:to>
                                        <p:strVal val="hidden"/>
                                      </p:to>
                                    </p:set>
                                  </p:childTnLst>
                                </p:cTn>
                              </p:par>
                              <p:par>
                                <p:cTn id="55" presetID="10" presetClass="entr" presetSubtype="0" fill="hold" nodeType="with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fade">
                                      <p:cBhvr>
                                        <p:cTn id="57" dur="500"/>
                                        <p:tgtEl>
                                          <p:spTgt spid="4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73"/>
                                        </p:tgtEl>
                                        <p:attrNameLst>
                                          <p:attrName>style.visibility</p:attrName>
                                        </p:attrNameLst>
                                      </p:cBhvr>
                                      <p:to>
                                        <p:strVal val="visible"/>
                                      </p:to>
                                    </p:set>
                                    <p:animEffect transition="in" filter="fade">
                                      <p:cBhvr>
                                        <p:cTn id="62" dur="500"/>
                                        <p:tgtEl>
                                          <p:spTgt spid="73"/>
                                        </p:tgtEl>
                                      </p:cBhvr>
                                    </p:animEffect>
                                  </p:childTnLst>
                                </p:cTn>
                              </p:par>
                              <p:par>
                                <p:cTn id="63" presetID="10" presetClass="entr" presetSubtype="0" fill="hold" nodeType="withEffect">
                                  <p:stCondLst>
                                    <p:cond delay="0"/>
                                  </p:stCondLst>
                                  <p:childTnLst>
                                    <p:set>
                                      <p:cBhvr>
                                        <p:cTn id="64" dur="1" fill="hold">
                                          <p:stCondLst>
                                            <p:cond delay="0"/>
                                          </p:stCondLst>
                                        </p:cTn>
                                        <p:tgtEl>
                                          <p:spTgt spid="50"/>
                                        </p:tgtEl>
                                        <p:attrNameLst>
                                          <p:attrName>style.visibility</p:attrName>
                                        </p:attrNameLst>
                                      </p:cBhvr>
                                      <p:to>
                                        <p:strVal val="visible"/>
                                      </p:to>
                                    </p:set>
                                    <p:animEffect transition="in" filter="fade">
                                      <p:cBhvr>
                                        <p:cTn id="65" dur="500"/>
                                        <p:tgtEl>
                                          <p:spTgt spid="50"/>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xit" presetSubtype="0" fill="hold" nodeType="clickEffect">
                                  <p:stCondLst>
                                    <p:cond delay="0"/>
                                  </p:stCondLst>
                                  <p:childTnLst>
                                    <p:animEffect transition="out" filter="fade">
                                      <p:cBhvr>
                                        <p:cTn id="69" dur="500"/>
                                        <p:tgtEl>
                                          <p:spTgt spid="73"/>
                                        </p:tgtEl>
                                      </p:cBhvr>
                                    </p:animEffect>
                                    <p:set>
                                      <p:cBhvr>
                                        <p:cTn id="70" dur="1" fill="hold">
                                          <p:stCondLst>
                                            <p:cond delay="499"/>
                                          </p:stCondLst>
                                        </p:cTn>
                                        <p:tgtEl>
                                          <p:spTgt spid="73"/>
                                        </p:tgtEl>
                                        <p:attrNameLst>
                                          <p:attrName>style.visibility</p:attrName>
                                        </p:attrNameLst>
                                      </p:cBhvr>
                                      <p:to>
                                        <p:strVal val="hidden"/>
                                      </p:to>
                                    </p:set>
                                  </p:childTnLst>
                                </p:cTn>
                              </p:par>
                              <p:par>
                                <p:cTn id="71" presetID="10" presetClass="entr" presetSubtype="0" fill="hold" nodeType="withEffect">
                                  <p:stCondLst>
                                    <p:cond delay="0"/>
                                  </p:stCondLst>
                                  <p:childTnLst>
                                    <p:set>
                                      <p:cBhvr>
                                        <p:cTn id="72" dur="1" fill="hold">
                                          <p:stCondLst>
                                            <p:cond delay="0"/>
                                          </p:stCondLst>
                                        </p:cTn>
                                        <p:tgtEl>
                                          <p:spTgt spid="53"/>
                                        </p:tgtEl>
                                        <p:attrNameLst>
                                          <p:attrName>style.visibility</p:attrName>
                                        </p:attrNameLst>
                                      </p:cBhvr>
                                      <p:to>
                                        <p:strVal val="visible"/>
                                      </p:to>
                                    </p:set>
                                    <p:animEffect transition="in" filter="fade">
                                      <p:cBhvr>
                                        <p:cTn id="73" dur="500"/>
                                        <p:tgtEl>
                                          <p:spTgt spid="53"/>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nodeType="clickEffect">
                                  <p:stCondLst>
                                    <p:cond delay="0"/>
                                  </p:stCondLst>
                                  <p:childTnLst>
                                    <p:set>
                                      <p:cBhvr>
                                        <p:cTn id="77" dur="1" fill="hold">
                                          <p:stCondLst>
                                            <p:cond delay="0"/>
                                          </p:stCondLst>
                                        </p:cTn>
                                        <p:tgtEl>
                                          <p:spTgt spid="56"/>
                                        </p:tgtEl>
                                        <p:attrNameLst>
                                          <p:attrName>style.visibility</p:attrName>
                                        </p:attrNameLst>
                                      </p:cBhvr>
                                      <p:to>
                                        <p:strVal val="visible"/>
                                      </p:to>
                                    </p:set>
                                    <p:animEffect transition="in" filter="fade">
                                      <p:cBhvr>
                                        <p:cTn id="78" dur="500"/>
                                        <p:tgtEl>
                                          <p:spTgt spid="56"/>
                                        </p:tgtEl>
                                      </p:cBhvr>
                                    </p:animEffect>
                                  </p:childTnLst>
                                </p:cTn>
                              </p:par>
                              <p:par>
                                <p:cTn id="79" presetID="10" presetClass="entr" presetSubtype="0"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500"/>
                                        <p:tgtEl>
                                          <p:spTgt spid="57"/>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xit" presetSubtype="0" fill="hold" nodeType="clickEffect">
                                  <p:stCondLst>
                                    <p:cond delay="0"/>
                                  </p:stCondLst>
                                  <p:childTnLst>
                                    <p:animEffect transition="out" filter="fade">
                                      <p:cBhvr>
                                        <p:cTn id="85" dur="500"/>
                                        <p:tgtEl>
                                          <p:spTgt spid="56"/>
                                        </p:tgtEl>
                                      </p:cBhvr>
                                    </p:animEffect>
                                    <p:set>
                                      <p:cBhvr>
                                        <p:cTn id="86" dur="1" fill="hold">
                                          <p:stCondLst>
                                            <p:cond delay="499"/>
                                          </p:stCondLst>
                                        </p:cTn>
                                        <p:tgtEl>
                                          <p:spTgt spid="56"/>
                                        </p:tgtEl>
                                        <p:attrNameLst>
                                          <p:attrName>style.visibility</p:attrName>
                                        </p:attrNameLst>
                                      </p:cBhvr>
                                      <p:to>
                                        <p:strVal val="hidden"/>
                                      </p:to>
                                    </p:set>
                                  </p:childTnLst>
                                </p:cTn>
                              </p:par>
                              <p:par>
                                <p:cTn id="87" presetID="10" presetClass="entr" presetSubtype="0" fill="hold" nodeType="withEffect">
                                  <p:stCondLst>
                                    <p:cond delay="0"/>
                                  </p:stCondLst>
                                  <p:childTnLst>
                                    <p:set>
                                      <p:cBhvr>
                                        <p:cTn id="88" dur="1" fill="hold">
                                          <p:stCondLst>
                                            <p:cond delay="0"/>
                                          </p:stCondLst>
                                        </p:cTn>
                                        <p:tgtEl>
                                          <p:spTgt spid="60"/>
                                        </p:tgtEl>
                                        <p:attrNameLst>
                                          <p:attrName>style.visibility</p:attrName>
                                        </p:attrNameLst>
                                      </p:cBhvr>
                                      <p:to>
                                        <p:strVal val="visible"/>
                                      </p:to>
                                    </p:set>
                                    <p:animEffect transition="in" filter="fade">
                                      <p:cBhvr>
                                        <p:cTn id="89" dur="500"/>
                                        <p:tgtEl>
                                          <p:spTgt spid="60"/>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nodeType="clickEffect">
                                  <p:stCondLst>
                                    <p:cond delay="0"/>
                                  </p:stCondLst>
                                  <p:childTnLst>
                                    <p:set>
                                      <p:cBhvr>
                                        <p:cTn id="93" dur="1" fill="hold">
                                          <p:stCondLst>
                                            <p:cond delay="0"/>
                                          </p:stCondLst>
                                        </p:cTn>
                                        <p:tgtEl>
                                          <p:spTgt spid="66"/>
                                        </p:tgtEl>
                                        <p:attrNameLst>
                                          <p:attrName>style.visibility</p:attrName>
                                        </p:attrNameLst>
                                      </p:cBhvr>
                                      <p:to>
                                        <p:strVal val="visible"/>
                                      </p:to>
                                    </p:set>
                                    <p:animEffect transition="in" filter="fade">
                                      <p:cBhvr>
                                        <p:cTn id="94" dur="500"/>
                                        <p:tgtEl>
                                          <p:spTgt spid="66"/>
                                        </p:tgtEl>
                                      </p:cBhvr>
                                    </p:animEffect>
                                  </p:childTnLst>
                                </p:cTn>
                              </p:par>
                              <p:par>
                                <p:cTn id="95" presetID="10" presetClass="entr" presetSubtype="0" fill="hold" nodeType="withEffect">
                                  <p:stCondLst>
                                    <p:cond delay="0"/>
                                  </p:stCondLst>
                                  <p:childTnLst>
                                    <p:set>
                                      <p:cBhvr>
                                        <p:cTn id="96" dur="1" fill="hold">
                                          <p:stCondLst>
                                            <p:cond delay="0"/>
                                          </p:stCondLst>
                                        </p:cTn>
                                        <p:tgtEl>
                                          <p:spTgt spid="63"/>
                                        </p:tgtEl>
                                        <p:attrNameLst>
                                          <p:attrName>style.visibility</p:attrName>
                                        </p:attrNameLst>
                                      </p:cBhvr>
                                      <p:to>
                                        <p:strVal val="visible"/>
                                      </p:to>
                                    </p:set>
                                    <p:animEffect transition="in" filter="fade">
                                      <p:cBhvr>
                                        <p:cTn id="97" dur="500"/>
                                        <p:tgtEl>
                                          <p:spTgt spid="63"/>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xit" presetSubtype="0" fill="hold" nodeType="clickEffect">
                                  <p:stCondLst>
                                    <p:cond delay="0"/>
                                  </p:stCondLst>
                                  <p:childTnLst>
                                    <p:animEffect transition="out" filter="fade">
                                      <p:cBhvr>
                                        <p:cTn id="101" dur="500"/>
                                        <p:tgtEl>
                                          <p:spTgt spid="66"/>
                                        </p:tgtEl>
                                      </p:cBhvr>
                                    </p:animEffect>
                                    <p:set>
                                      <p:cBhvr>
                                        <p:cTn id="102" dur="1" fill="hold">
                                          <p:stCondLst>
                                            <p:cond delay="499"/>
                                          </p:stCondLst>
                                        </p:cTn>
                                        <p:tgtEl>
                                          <p:spTgt spid="66"/>
                                        </p:tgtEl>
                                        <p:attrNameLst>
                                          <p:attrName>style.visibility</p:attrName>
                                        </p:attrNameLst>
                                      </p:cBhvr>
                                      <p:to>
                                        <p:strVal val="hidden"/>
                                      </p:to>
                                    </p:set>
                                  </p:childTnLst>
                                </p:cTn>
                              </p:par>
                              <p:par>
                                <p:cTn id="103" presetID="10" presetClass="entr" presetSubtype="0" fill="hold" nodeType="withEffect">
                                  <p:stCondLst>
                                    <p:cond delay="0"/>
                                  </p:stCondLst>
                                  <p:childTnLst>
                                    <p:set>
                                      <p:cBhvr>
                                        <p:cTn id="104" dur="1" fill="hold">
                                          <p:stCondLst>
                                            <p:cond delay="0"/>
                                          </p:stCondLst>
                                        </p:cTn>
                                        <p:tgtEl>
                                          <p:spTgt spid="67"/>
                                        </p:tgtEl>
                                        <p:attrNameLst>
                                          <p:attrName>style.visibility</p:attrName>
                                        </p:attrNameLst>
                                      </p:cBhvr>
                                      <p:to>
                                        <p:strVal val="visible"/>
                                      </p:to>
                                    </p:set>
                                    <p:animEffect transition="in" filter="fade">
                                      <p:cBhvr>
                                        <p:cTn id="105" dur="500"/>
                                        <p:tgtEl>
                                          <p:spTgt spid="67"/>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nodeType="clickEffect">
                                  <p:stCondLst>
                                    <p:cond delay="0"/>
                                  </p:stCondLst>
                                  <p:childTnLst>
                                    <p:set>
                                      <p:cBhvr>
                                        <p:cTn id="109" dur="1" fill="hold">
                                          <p:stCondLst>
                                            <p:cond delay="0"/>
                                          </p:stCondLst>
                                        </p:cTn>
                                        <p:tgtEl>
                                          <p:spTgt spid="49"/>
                                        </p:tgtEl>
                                        <p:attrNameLst>
                                          <p:attrName>style.visibility</p:attrName>
                                        </p:attrNameLst>
                                      </p:cBhvr>
                                      <p:to>
                                        <p:strVal val="visible"/>
                                      </p:to>
                                    </p:set>
                                    <p:animEffect transition="in" filter="fade">
                                      <p:cBhvr>
                                        <p:cTn id="110" dur="500"/>
                                        <p:tgtEl>
                                          <p:spTgt spid="49"/>
                                        </p:tgtEl>
                                      </p:cBhvr>
                                    </p:animEffect>
                                  </p:childTnLst>
                                </p:cTn>
                              </p:par>
                              <p:par>
                                <p:cTn id="111" presetID="10" presetClass="entr" presetSubtype="0" fill="hold" nodeType="withEffect">
                                  <p:stCondLst>
                                    <p:cond delay="0"/>
                                  </p:stCondLst>
                                  <p:childTnLst>
                                    <p:set>
                                      <p:cBhvr>
                                        <p:cTn id="112" dur="1" fill="hold">
                                          <p:stCondLst>
                                            <p:cond delay="0"/>
                                          </p:stCondLst>
                                        </p:cTn>
                                        <p:tgtEl>
                                          <p:spTgt spid="70"/>
                                        </p:tgtEl>
                                        <p:attrNameLst>
                                          <p:attrName>style.visibility</p:attrName>
                                        </p:attrNameLst>
                                      </p:cBhvr>
                                      <p:to>
                                        <p:strVal val="visible"/>
                                      </p:to>
                                    </p:set>
                                    <p:animEffect transition="in" filter="fade">
                                      <p:cBhvr>
                                        <p:cTn id="113" dur="500"/>
                                        <p:tgtEl>
                                          <p:spTgt spid="70"/>
                                        </p:tgtEl>
                                      </p:cBhvr>
                                    </p:animEffect>
                                  </p:childTnLst>
                                </p:cTn>
                              </p:par>
                              <p:par>
                                <p:cTn id="114" presetID="10" presetClass="exit" presetSubtype="0" fill="hold" nodeType="withEffect">
                                  <p:stCondLst>
                                    <p:cond delay="250"/>
                                  </p:stCondLst>
                                  <p:childTnLst>
                                    <p:animEffect transition="out" filter="fade">
                                      <p:cBhvr>
                                        <p:cTn id="115" dur="500"/>
                                        <p:tgtEl>
                                          <p:spTgt spid="67"/>
                                        </p:tgtEl>
                                      </p:cBhvr>
                                    </p:animEffect>
                                    <p:set>
                                      <p:cBhvr>
                                        <p:cTn id="116" dur="1" fill="hold">
                                          <p:stCondLst>
                                            <p:cond delay="499"/>
                                          </p:stCondLst>
                                        </p:cTn>
                                        <p:tgtEl>
                                          <p:spTgt spid="67"/>
                                        </p:tgtEl>
                                        <p:attrNameLst>
                                          <p:attrName>style.visibility</p:attrName>
                                        </p:attrNameLst>
                                      </p:cBhvr>
                                      <p:to>
                                        <p:strVal val="hidden"/>
                                      </p:to>
                                    </p:set>
                                  </p:childTnLst>
                                </p:cTn>
                              </p:par>
                            </p:childTnLst>
                          </p:cTn>
                        </p:par>
                      </p:childTnLst>
                    </p:cTn>
                  </p:par>
                  <p:par>
                    <p:cTn id="117" fill="hold">
                      <p:stCondLst>
                        <p:cond delay="indefinite"/>
                      </p:stCondLst>
                      <p:childTnLst>
                        <p:par>
                          <p:cTn id="118" fill="hold">
                            <p:stCondLst>
                              <p:cond delay="0"/>
                            </p:stCondLst>
                            <p:childTnLst>
                              <p:par>
                                <p:cTn id="119" presetID="10" presetClass="exit" presetSubtype="0" fill="hold" nodeType="clickEffect">
                                  <p:stCondLst>
                                    <p:cond delay="0"/>
                                  </p:stCondLst>
                                  <p:childTnLst>
                                    <p:animEffect transition="out" filter="fade">
                                      <p:cBhvr>
                                        <p:cTn id="120" dur="500"/>
                                        <p:tgtEl>
                                          <p:spTgt spid="49"/>
                                        </p:tgtEl>
                                      </p:cBhvr>
                                    </p:animEffect>
                                    <p:set>
                                      <p:cBhvr>
                                        <p:cTn id="121" dur="1" fill="hold">
                                          <p:stCondLst>
                                            <p:cond delay="499"/>
                                          </p:stCondLst>
                                        </p:cTn>
                                        <p:tgtEl>
                                          <p:spTgt spid="49"/>
                                        </p:tgtEl>
                                        <p:attrNameLst>
                                          <p:attrName>style.visibility</p:attrName>
                                        </p:attrNameLst>
                                      </p:cBhvr>
                                      <p:to>
                                        <p:strVal val="hidden"/>
                                      </p:to>
                                    </p:set>
                                  </p:childTnLst>
                                </p:cTn>
                              </p:par>
                              <p:par>
                                <p:cTn id="122" presetID="10" presetClass="entr" presetSubtype="0" fill="hold" nodeType="withEffect">
                                  <p:stCondLst>
                                    <p:cond delay="0"/>
                                  </p:stCondLst>
                                  <p:childTnLst>
                                    <p:set>
                                      <p:cBhvr>
                                        <p:cTn id="123" dur="1" fill="hold">
                                          <p:stCondLst>
                                            <p:cond delay="0"/>
                                          </p:stCondLst>
                                        </p:cTn>
                                        <p:tgtEl>
                                          <p:spTgt spid="74"/>
                                        </p:tgtEl>
                                        <p:attrNameLst>
                                          <p:attrName>style.visibility</p:attrName>
                                        </p:attrNameLst>
                                      </p:cBhvr>
                                      <p:to>
                                        <p:strVal val="visible"/>
                                      </p:to>
                                    </p:set>
                                    <p:animEffect transition="in" filter="fade">
                                      <p:cBhvr>
                                        <p:cTn id="124" dur="500"/>
                                        <p:tgtEl>
                                          <p:spTgt spid="74"/>
                                        </p:tgtEl>
                                      </p:cBhvr>
                                    </p:animEffect>
                                  </p:childTnLst>
                                </p:cTn>
                              </p:par>
                            </p:childTnLst>
                          </p:cTn>
                        </p:par>
                      </p:childTnLst>
                    </p:cTn>
                  </p:par>
                  <p:par>
                    <p:cTn id="125" fill="hold">
                      <p:stCondLst>
                        <p:cond delay="indefinite"/>
                      </p:stCondLst>
                      <p:childTnLst>
                        <p:par>
                          <p:cTn id="126" fill="hold">
                            <p:stCondLst>
                              <p:cond delay="0"/>
                            </p:stCondLst>
                            <p:childTnLst>
                              <p:par>
                                <p:cTn id="127" presetID="10" presetClass="entr" presetSubtype="0" fill="hold" nodeType="clickEffect">
                                  <p:stCondLst>
                                    <p:cond delay="0"/>
                                  </p:stCondLst>
                                  <p:childTnLst>
                                    <p:set>
                                      <p:cBhvr>
                                        <p:cTn id="128" dur="1" fill="hold">
                                          <p:stCondLst>
                                            <p:cond delay="0"/>
                                          </p:stCondLst>
                                        </p:cTn>
                                        <p:tgtEl>
                                          <p:spTgt spid="77"/>
                                        </p:tgtEl>
                                        <p:attrNameLst>
                                          <p:attrName>style.visibility</p:attrName>
                                        </p:attrNameLst>
                                      </p:cBhvr>
                                      <p:to>
                                        <p:strVal val="visible"/>
                                      </p:to>
                                    </p:set>
                                    <p:animEffect transition="in" filter="fade">
                                      <p:cBhvr>
                                        <p:cTn id="129" dur="500"/>
                                        <p:tgtEl>
                                          <p:spTgt spid="77"/>
                                        </p:tgtEl>
                                      </p:cBhvr>
                                    </p:animEffect>
                                  </p:childTnLst>
                                </p:cTn>
                              </p:par>
                              <p:par>
                                <p:cTn id="130" presetID="10" presetClass="entr" presetSubtype="0" fill="hold" nodeType="withEffect">
                                  <p:stCondLst>
                                    <p:cond delay="0"/>
                                  </p:stCondLst>
                                  <p:childTnLst>
                                    <p:set>
                                      <p:cBhvr>
                                        <p:cTn id="131" dur="1" fill="hold">
                                          <p:stCondLst>
                                            <p:cond delay="0"/>
                                          </p:stCondLst>
                                        </p:cTn>
                                        <p:tgtEl>
                                          <p:spTgt spid="78"/>
                                        </p:tgtEl>
                                        <p:attrNameLst>
                                          <p:attrName>style.visibility</p:attrName>
                                        </p:attrNameLst>
                                      </p:cBhvr>
                                      <p:to>
                                        <p:strVal val="visible"/>
                                      </p:to>
                                    </p:set>
                                    <p:animEffect transition="in" filter="fade">
                                      <p:cBhvr>
                                        <p:cTn id="132" dur="500"/>
                                        <p:tgtEl>
                                          <p:spTgt spid="78"/>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xit" presetSubtype="0" fill="hold" nodeType="clickEffect">
                                  <p:stCondLst>
                                    <p:cond delay="0"/>
                                  </p:stCondLst>
                                  <p:childTnLst>
                                    <p:animEffect transition="out" filter="fade">
                                      <p:cBhvr>
                                        <p:cTn id="136" dur="500"/>
                                        <p:tgtEl>
                                          <p:spTgt spid="77"/>
                                        </p:tgtEl>
                                      </p:cBhvr>
                                    </p:animEffect>
                                    <p:set>
                                      <p:cBhvr>
                                        <p:cTn id="137" dur="1" fill="hold">
                                          <p:stCondLst>
                                            <p:cond delay="499"/>
                                          </p:stCondLst>
                                        </p:cTn>
                                        <p:tgtEl>
                                          <p:spTgt spid="77"/>
                                        </p:tgtEl>
                                        <p:attrNameLst>
                                          <p:attrName>style.visibility</p:attrName>
                                        </p:attrNameLst>
                                      </p:cBhvr>
                                      <p:to>
                                        <p:strVal val="hidden"/>
                                      </p:to>
                                    </p:set>
                                  </p:childTnLst>
                                </p:cTn>
                              </p:par>
                              <p:par>
                                <p:cTn id="138" presetID="10" presetClass="entr" presetSubtype="0" fill="hold" nodeType="withEffect">
                                  <p:stCondLst>
                                    <p:cond delay="0"/>
                                  </p:stCondLst>
                                  <p:childTnLst>
                                    <p:set>
                                      <p:cBhvr>
                                        <p:cTn id="139" dur="1" fill="hold">
                                          <p:stCondLst>
                                            <p:cond delay="0"/>
                                          </p:stCondLst>
                                        </p:cTn>
                                        <p:tgtEl>
                                          <p:spTgt spid="81"/>
                                        </p:tgtEl>
                                        <p:attrNameLst>
                                          <p:attrName>style.visibility</p:attrName>
                                        </p:attrNameLst>
                                      </p:cBhvr>
                                      <p:to>
                                        <p:strVal val="visible"/>
                                      </p:to>
                                    </p:set>
                                    <p:animEffect transition="in" filter="fade">
                                      <p:cBhvr>
                                        <p:cTn id="140" dur="500"/>
                                        <p:tgtEl>
                                          <p:spTgt spid="81"/>
                                        </p:tgtEl>
                                      </p:cBhvr>
                                    </p:animEffect>
                                  </p:childTnLst>
                                </p:cTn>
                              </p:par>
                            </p:childTnLst>
                          </p:cTn>
                        </p:par>
                      </p:childTnLst>
                    </p:cTn>
                  </p:par>
                  <p:par>
                    <p:cTn id="141" fill="hold">
                      <p:stCondLst>
                        <p:cond delay="indefinite"/>
                      </p:stCondLst>
                      <p:childTnLst>
                        <p:par>
                          <p:cTn id="142" fill="hold">
                            <p:stCondLst>
                              <p:cond delay="0"/>
                            </p:stCondLst>
                            <p:childTnLst>
                              <p:par>
                                <p:cTn id="143" presetID="10" presetClass="entr" presetSubtype="0" fill="hold" nodeType="clickEffect">
                                  <p:stCondLst>
                                    <p:cond delay="0"/>
                                  </p:stCondLst>
                                  <p:childTnLst>
                                    <p:set>
                                      <p:cBhvr>
                                        <p:cTn id="144" dur="1" fill="hold">
                                          <p:stCondLst>
                                            <p:cond delay="0"/>
                                          </p:stCondLst>
                                        </p:cTn>
                                        <p:tgtEl>
                                          <p:spTgt spid="84"/>
                                        </p:tgtEl>
                                        <p:attrNameLst>
                                          <p:attrName>style.visibility</p:attrName>
                                        </p:attrNameLst>
                                      </p:cBhvr>
                                      <p:to>
                                        <p:strVal val="visible"/>
                                      </p:to>
                                    </p:set>
                                    <p:animEffect transition="in" filter="fade">
                                      <p:cBhvr>
                                        <p:cTn id="145" dur="500"/>
                                        <p:tgtEl>
                                          <p:spTgt spid="84"/>
                                        </p:tgtEl>
                                      </p:cBhvr>
                                    </p:animEffect>
                                  </p:childTnLst>
                                </p:cTn>
                              </p:par>
                              <p:par>
                                <p:cTn id="146" presetID="10" presetClass="entr" presetSubtype="0" fill="hold" nodeType="withEffect">
                                  <p:stCondLst>
                                    <p:cond delay="0"/>
                                  </p:stCondLst>
                                  <p:childTnLst>
                                    <p:set>
                                      <p:cBhvr>
                                        <p:cTn id="147" dur="1" fill="hold">
                                          <p:stCondLst>
                                            <p:cond delay="0"/>
                                          </p:stCondLst>
                                        </p:cTn>
                                        <p:tgtEl>
                                          <p:spTgt spid="85"/>
                                        </p:tgtEl>
                                        <p:attrNameLst>
                                          <p:attrName>style.visibility</p:attrName>
                                        </p:attrNameLst>
                                      </p:cBhvr>
                                      <p:to>
                                        <p:strVal val="visible"/>
                                      </p:to>
                                    </p:set>
                                    <p:animEffect transition="in" filter="fade">
                                      <p:cBhvr>
                                        <p:cTn id="148"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436085" y="1323087"/>
            <a:ext cx="5326539" cy="754575"/>
            <a:chOff x="436085" y="1389762"/>
            <a:chExt cx="5326539" cy="754575"/>
          </a:xfrm>
        </p:grpSpPr>
        <p:sp>
          <p:nvSpPr>
            <p:cNvPr id="5" name="Pentagon 4"/>
            <p:cNvSpPr/>
            <p:nvPr/>
          </p:nvSpPr>
          <p:spPr>
            <a:xfrm>
              <a:off x="436085" y="1389762"/>
              <a:ext cx="5326539" cy="754575"/>
            </a:xfrm>
            <a:prstGeom prst="homePlate">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675558" y="1434359"/>
              <a:ext cx="3817174" cy="646331"/>
            </a:xfrm>
            <a:prstGeom prst="rect">
              <a:avLst/>
            </a:prstGeom>
          </p:spPr>
          <p:txBody>
            <a:bodyPr wrap="square">
              <a:spAutoFit/>
            </a:bodyPr>
            <a:lstStyle/>
            <a:p>
              <a:r>
                <a:rPr lang="en-GB" dirty="0">
                  <a:solidFill>
                    <a:schemeClr val="bg1"/>
                  </a:solidFill>
                </a:rPr>
                <a:t>Why do we give our feelings names and labels?</a:t>
              </a:r>
            </a:p>
          </p:txBody>
        </p:sp>
      </p:grpSp>
      <p:sp>
        <p:nvSpPr>
          <p:cNvPr id="20" name="Rectangle 19"/>
          <p:cNvSpPr/>
          <p:nvPr/>
        </p:nvSpPr>
        <p:spPr>
          <a:xfrm>
            <a:off x="4774484" y="1323975"/>
            <a:ext cx="3829766" cy="4984750"/>
          </a:xfrm>
          <a:custGeom>
            <a:avLst/>
            <a:gdLst>
              <a:gd name="connsiteX0" fmla="*/ 0 w 3829766"/>
              <a:gd name="connsiteY0" fmla="*/ 0 h 4984750"/>
              <a:gd name="connsiteX1" fmla="*/ 3829766 w 3829766"/>
              <a:gd name="connsiteY1" fmla="*/ 0 h 4984750"/>
              <a:gd name="connsiteX2" fmla="*/ 3829766 w 3829766"/>
              <a:gd name="connsiteY2" fmla="*/ 4984750 h 4984750"/>
              <a:gd name="connsiteX3" fmla="*/ 0 w 3829766"/>
              <a:gd name="connsiteY3" fmla="*/ 4984750 h 4984750"/>
              <a:gd name="connsiteX4" fmla="*/ 0 w 3829766"/>
              <a:gd name="connsiteY4" fmla="*/ 0 h 4984750"/>
              <a:gd name="connsiteX0" fmla="*/ 609600 w 4439366"/>
              <a:gd name="connsiteY0" fmla="*/ 0 h 4984750"/>
              <a:gd name="connsiteX1" fmla="*/ 4439366 w 4439366"/>
              <a:gd name="connsiteY1" fmla="*/ 0 h 4984750"/>
              <a:gd name="connsiteX2" fmla="*/ 4439366 w 4439366"/>
              <a:gd name="connsiteY2" fmla="*/ 4984750 h 4984750"/>
              <a:gd name="connsiteX3" fmla="*/ 0 w 4439366"/>
              <a:gd name="connsiteY3" fmla="*/ 4984750 h 4984750"/>
              <a:gd name="connsiteX4" fmla="*/ 609600 w 4439366"/>
              <a:gd name="connsiteY4" fmla="*/ 0 h 4984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9366" h="4984750">
                <a:moveTo>
                  <a:pt x="609600" y="0"/>
                </a:moveTo>
                <a:lnTo>
                  <a:pt x="4439366" y="0"/>
                </a:lnTo>
                <a:lnTo>
                  <a:pt x="4439366" y="4984750"/>
                </a:lnTo>
                <a:lnTo>
                  <a:pt x="0" y="4984750"/>
                </a:lnTo>
                <a:lnTo>
                  <a:pt x="609600" y="0"/>
                </a:lnTo>
                <a:close/>
              </a:path>
            </a:pathLst>
          </a:custGeom>
          <a:blipFill dpi="0" rotWithShape="1">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mn-lt"/>
              </a:rPr>
              <a:t>Match the Feeling</a:t>
            </a:r>
          </a:p>
        </p:txBody>
      </p:sp>
      <p:pic>
        <p:nvPicPr>
          <p:cNvPr id="3"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5" name="Rectangle 14"/>
          <p:cNvSpPr/>
          <p:nvPr/>
        </p:nvSpPr>
        <p:spPr>
          <a:xfrm>
            <a:off x="646983" y="2239566"/>
            <a:ext cx="4220292" cy="3693319"/>
          </a:xfrm>
          <a:prstGeom prst="rect">
            <a:avLst/>
          </a:prstGeom>
        </p:spPr>
        <p:txBody>
          <a:bodyPr wrap="square">
            <a:spAutoFit/>
          </a:bodyPr>
          <a:lstStyle/>
          <a:p>
            <a:r>
              <a:rPr lang="en-GB" dirty="0"/>
              <a:t>We can easily identify our feelings if they have names and labels. This can help us to manage our emotions and our reactions to them. Giving feelings names and labels also helps us to understand the behaviour of others. </a:t>
            </a:r>
            <a:br>
              <a:rPr lang="en-GB" dirty="0"/>
            </a:br>
            <a:r>
              <a:rPr lang="en-GB" dirty="0"/>
              <a:t>We can then show understanding and kindness when someone is feeling a particular way. For example, if one of our friends saw us crying, they would know that crying means we are feeling sad. This then means they can ask us what is wrong and try to help us.</a:t>
            </a:r>
          </a:p>
        </p:txBody>
      </p:sp>
      <p:pic>
        <p:nvPicPr>
          <p:cNvPr id="16" name="Picture 1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05048" y="1814137"/>
            <a:ext cx="2788875" cy="4491413"/>
          </a:xfrm>
          <a:prstGeom prst="rect">
            <a:avLst/>
          </a:prstGeom>
        </p:spPr>
      </p:pic>
      <p:cxnSp>
        <p:nvCxnSpPr>
          <p:cNvPr id="22" name="Straight Connector 21"/>
          <p:cNvCxnSpPr>
            <a:stCxn id="20" idx="0"/>
            <a:endCxn id="20" idx="3"/>
          </p:cNvCxnSpPr>
          <p:nvPr/>
        </p:nvCxnSpPr>
        <p:spPr>
          <a:xfrm flipH="1">
            <a:off x="4774484" y="1323975"/>
            <a:ext cx="525892" cy="4984750"/>
          </a:xfrm>
          <a:prstGeom prst="line">
            <a:avLst/>
          </a:prstGeom>
          <a:ln w="3810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4409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384183"/>
            <a:ext cx="8064500" cy="4924542"/>
          </a:xfrm>
          <a:prstGeom prst="rect">
            <a:avLst/>
          </a:prstGeom>
        </p:spPr>
      </p:pic>
      <p:sp>
        <p:nvSpPr>
          <p:cNvPr id="2" name="Title 1"/>
          <p:cNvSpPr>
            <a:spLocks noGrp="1"/>
          </p:cNvSpPr>
          <p:nvPr>
            <p:ph type="title"/>
          </p:nvPr>
        </p:nvSpPr>
        <p:spPr/>
        <p:txBody>
          <a:bodyPr/>
          <a:lstStyle/>
          <a:p>
            <a:r>
              <a:rPr lang="en-GB" dirty="0">
                <a:latin typeface="+mn-lt"/>
              </a:rPr>
              <a:t>Facial Expressions</a:t>
            </a:r>
          </a:p>
        </p:txBody>
      </p:sp>
      <p:pic>
        <p:nvPicPr>
          <p:cNvPr id="3" name="Pai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13" name="Group 12"/>
          <p:cNvGrpSpPr/>
          <p:nvPr/>
        </p:nvGrpSpPr>
        <p:grpSpPr>
          <a:xfrm>
            <a:off x="1224793" y="3429000"/>
            <a:ext cx="5335398" cy="1604394"/>
            <a:chOff x="1224793" y="3429000"/>
            <a:chExt cx="5335398" cy="1604394"/>
          </a:xfrm>
        </p:grpSpPr>
        <p:sp>
          <p:nvSpPr>
            <p:cNvPr id="11" name="Rectangle 10"/>
            <p:cNvSpPr/>
            <p:nvPr/>
          </p:nvSpPr>
          <p:spPr>
            <a:xfrm>
              <a:off x="1224793" y="3429000"/>
              <a:ext cx="5335398" cy="160439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1362075" y="3479333"/>
              <a:ext cx="4572000" cy="1477328"/>
            </a:xfrm>
            <a:prstGeom prst="rect">
              <a:avLst/>
            </a:prstGeom>
          </p:spPr>
          <p:txBody>
            <a:bodyPr>
              <a:spAutoFit/>
            </a:bodyPr>
            <a:lstStyle/>
            <a:p>
              <a:r>
                <a:rPr lang="en-GB" dirty="0"/>
                <a:t>The different emotions we experience make us feel different things on the inside. How we are feeling on the inside can sometimes be seen on the outside, through our body language and our facial expressions. </a:t>
              </a:r>
            </a:p>
          </p:txBody>
        </p:sp>
      </p:grpSp>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5780013" y="1768922"/>
            <a:ext cx="2453043" cy="4539804"/>
          </a:xfrm>
          <a:prstGeom prst="rect">
            <a:avLst/>
          </a:prstGeom>
        </p:spPr>
      </p:pic>
      <p:grpSp>
        <p:nvGrpSpPr>
          <p:cNvPr id="19" name="Group 18"/>
          <p:cNvGrpSpPr/>
          <p:nvPr/>
        </p:nvGrpSpPr>
        <p:grpSpPr>
          <a:xfrm>
            <a:off x="5016137" y="3309257"/>
            <a:ext cx="3611751" cy="2617977"/>
            <a:chOff x="5016137" y="3309257"/>
            <a:chExt cx="3611751" cy="2617977"/>
          </a:xfrm>
        </p:grpSpPr>
        <p:sp>
          <p:nvSpPr>
            <p:cNvPr id="17" name="Rectangle 16"/>
            <p:cNvSpPr/>
            <p:nvPr/>
          </p:nvSpPr>
          <p:spPr>
            <a:xfrm>
              <a:off x="5016137" y="3309257"/>
              <a:ext cx="3408726" cy="2617977"/>
            </a:xfrm>
            <a:prstGeom prst="rect">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5385180" y="3341911"/>
              <a:ext cx="3242708" cy="2585323"/>
            </a:xfrm>
            <a:prstGeom prst="rect">
              <a:avLst/>
            </a:prstGeom>
          </p:spPr>
          <p:txBody>
            <a:bodyPr wrap="square">
              <a:spAutoFit/>
            </a:bodyPr>
            <a:lstStyle/>
            <a:p>
              <a:r>
                <a:rPr lang="en-GB" dirty="0"/>
                <a:t>In pairs, create a list of all the feelings and emotions </a:t>
              </a:r>
              <a:br>
                <a:rPr lang="en-GB" dirty="0"/>
              </a:br>
              <a:r>
                <a:rPr lang="en-GB" dirty="0"/>
                <a:t>you know on the </a:t>
              </a:r>
              <a:r>
                <a:rPr lang="en-GB" b="1" dirty="0">
                  <a:solidFill>
                    <a:srgbClr val="00B0F0"/>
                  </a:solidFill>
                </a:rPr>
                <a:t>Facial Expressions Activity Sheet</a:t>
              </a:r>
              <a:r>
                <a:rPr lang="en-GB" dirty="0"/>
                <a:t>. Next to each one, draw a picture to show what the person experiencing that feeling and emotion might look like on the outside.</a:t>
              </a:r>
            </a:p>
          </p:txBody>
        </p:sp>
      </p:grpSp>
      <p:grpSp>
        <p:nvGrpSpPr>
          <p:cNvPr id="14" name="Group 13"/>
          <p:cNvGrpSpPr/>
          <p:nvPr/>
        </p:nvGrpSpPr>
        <p:grpSpPr>
          <a:xfrm>
            <a:off x="322282" y="1506768"/>
            <a:ext cx="4959737" cy="4851713"/>
            <a:chOff x="322282" y="1506768"/>
            <a:chExt cx="4959737" cy="4851713"/>
          </a:xfrm>
        </p:grpSpPr>
        <p:pic>
          <p:nvPicPr>
            <p:cNvPr id="6" name="Picture 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39749" y="2911378"/>
              <a:ext cx="4089489" cy="3397347"/>
            </a:xfrm>
            <a:prstGeom prst="rect">
              <a:avLst/>
            </a:prstGeom>
          </p:spPr>
        </p:pic>
        <p:pic>
          <p:nvPicPr>
            <p:cNvPr id="4" name="Picture 3"/>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60000">
              <a:off x="1571016" y="1506768"/>
              <a:ext cx="3711003" cy="4851713"/>
            </a:xfrm>
            <a:prstGeom prst="rect">
              <a:avLst/>
            </a:prstGeom>
            <a:ln>
              <a:solidFill>
                <a:schemeClr val="tx1">
                  <a:lumMod val="90000"/>
                  <a:lumOff val="10000"/>
                </a:schemeClr>
              </a:solidFill>
            </a:ln>
          </p:spPr>
        </p:pic>
        <p:pic>
          <p:nvPicPr>
            <p:cNvPr id="7" name="Picture 6"/>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22282" y="2900466"/>
              <a:ext cx="1603866" cy="969860"/>
            </a:xfrm>
            <a:prstGeom prst="rect">
              <a:avLst/>
            </a:prstGeom>
          </p:spPr>
        </p:pic>
      </p:grpSp>
      <p:sp>
        <p:nvSpPr>
          <p:cNvPr id="8" name="Rectangle 7"/>
          <p:cNvSpPr/>
          <p:nvPr/>
        </p:nvSpPr>
        <p:spPr>
          <a:xfrm>
            <a:off x="1362075" y="6308725"/>
            <a:ext cx="4062413" cy="9683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6" name="Picture 15"/>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529604" y="6316345"/>
            <a:ext cx="4956795" cy="1020209"/>
          </a:xfrm>
          <a:prstGeom prst="rect">
            <a:avLst/>
          </a:prstGeom>
        </p:spPr>
      </p:pic>
    </p:spTree>
    <p:extLst>
      <p:ext uri="{BB962C8B-B14F-4D97-AF65-F5344CB8AC3E}">
        <p14:creationId xmlns:p14="http://schemas.microsoft.com/office/powerpoint/2010/main" val="4267279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par>
                                <p:cTn id="8" presetID="42" presetClass="entr" presetSubtype="0" fill="hold" nodeType="withEffect">
                                  <p:stCondLst>
                                    <p:cond delay="25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750"/>
                                        <p:tgtEl>
                                          <p:spTgt spid="14"/>
                                        </p:tgtEl>
                                      </p:cBhvr>
                                    </p:animEffect>
                                    <p:anim calcmode="lin" valueType="num">
                                      <p:cBhvr>
                                        <p:cTn id="11" dur="750" fill="hold"/>
                                        <p:tgtEl>
                                          <p:spTgt spid="14"/>
                                        </p:tgtEl>
                                        <p:attrNameLst>
                                          <p:attrName>ppt_x</p:attrName>
                                        </p:attrNameLst>
                                      </p:cBhvr>
                                      <p:tavLst>
                                        <p:tav tm="0">
                                          <p:val>
                                            <p:strVal val="#ppt_x"/>
                                          </p:val>
                                        </p:tav>
                                        <p:tav tm="100000">
                                          <p:val>
                                            <p:strVal val="#ppt_x"/>
                                          </p:val>
                                        </p:tav>
                                      </p:tavLst>
                                    </p:anim>
                                    <p:anim calcmode="lin" valueType="num">
                                      <p:cBhvr>
                                        <p:cTn id="12" dur="750" fill="hold"/>
                                        <p:tgtEl>
                                          <p:spTgt spid="14"/>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p:nvPr/>
        </p:nvGrpSpPr>
        <p:grpSpPr>
          <a:xfrm>
            <a:off x="3580844" y="4358260"/>
            <a:ext cx="4856041" cy="1788569"/>
            <a:chOff x="3785720" y="1186781"/>
            <a:chExt cx="4856041" cy="1788569"/>
          </a:xfrm>
        </p:grpSpPr>
        <p:sp>
          <p:nvSpPr>
            <p:cNvPr id="25" name="Rectangle 24"/>
            <p:cNvSpPr/>
            <p:nvPr/>
          </p:nvSpPr>
          <p:spPr>
            <a:xfrm>
              <a:off x="3785720" y="1186781"/>
              <a:ext cx="4856041" cy="178856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5474118" y="1186781"/>
              <a:ext cx="3155622" cy="1754326"/>
            </a:xfrm>
            <a:prstGeom prst="rect">
              <a:avLst/>
            </a:prstGeom>
          </p:spPr>
          <p:txBody>
            <a:bodyPr wrap="square">
              <a:spAutoFit/>
            </a:bodyPr>
            <a:lstStyle/>
            <a:p>
              <a:r>
                <a:rPr lang="en-GB" dirty="0"/>
                <a:t> Your art work could show       how you might feel after a  big event or change has happened, or just an emotion that you might experience on an ordinary day.</a:t>
              </a:r>
            </a:p>
          </p:txBody>
        </p:sp>
      </p:grpSp>
      <p:grpSp>
        <p:nvGrpSpPr>
          <p:cNvPr id="8" name="Group 7"/>
          <p:cNvGrpSpPr/>
          <p:nvPr/>
        </p:nvGrpSpPr>
        <p:grpSpPr>
          <a:xfrm>
            <a:off x="3568822" y="1568302"/>
            <a:ext cx="5060917" cy="1210162"/>
            <a:chOff x="3568822" y="1746102"/>
            <a:chExt cx="5060917" cy="1210162"/>
          </a:xfrm>
        </p:grpSpPr>
        <p:sp>
          <p:nvSpPr>
            <p:cNvPr id="5" name="Rectangle 4"/>
            <p:cNvSpPr/>
            <p:nvPr/>
          </p:nvSpPr>
          <p:spPr>
            <a:xfrm>
              <a:off x="3568822" y="1748901"/>
              <a:ext cx="4856041" cy="120736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944862" y="1746102"/>
              <a:ext cx="3684877" cy="1200329"/>
            </a:xfrm>
            <a:prstGeom prst="rect">
              <a:avLst/>
            </a:prstGeom>
          </p:spPr>
          <p:txBody>
            <a:bodyPr wrap="square">
              <a:spAutoFit/>
            </a:bodyPr>
            <a:lstStyle/>
            <a:p>
              <a:r>
                <a:rPr lang="en-GB" dirty="0"/>
                <a:t>How we are feeling can be </a:t>
              </a:r>
              <a:br>
                <a:rPr lang="en-GB" dirty="0"/>
              </a:br>
              <a:r>
                <a:rPr lang="en-GB" dirty="0"/>
                <a:t>shown in lots of different ways.  </a:t>
              </a:r>
              <a:br>
                <a:rPr lang="en-GB" dirty="0"/>
              </a:br>
              <a:r>
                <a:rPr lang="en-GB" dirty="0"/>
                <a:t>  Some artists show different  </a:t>
              </a:r>
              <a:br>
                <a:rPr lang="en-GB" dirty="0"/>
              </a:br>
              <a:r>
                <a:rPr lang="en-GB" dirty="0"/>
                <a:t>    emotions through painting.</a:t>
              </a:r>
            </a:p>
          </p:txBody>
        </p:sp>
      </p:grpSp>
      <p:grpSp>
        <p:nvGrpSpPr>
          <p:cNvPr id="21" name="Group 20"/>
          <p:cNvGrpSpPr/>
          <p:nvPr/>
        </p:nvGrpSpPr>
        <p:grpSpPr>
          <a:xfrm>
            <a:off x="4944862" y="2924656"/>
            <a:ext cx="3615939" cy="1241426"/>
            <a:chOff x="4932840" y="1746102"/>
            <a:chExt cx="3615939" cy="1241426"/>
          </a:xfrm>
        </p:grpSpPr>
        <p:sp>
          <p:nvSpPr>
            <p:cNvPr id="22" name="Rectangle 21"/>
            <p:cNvSpPr/>
            <p:nvPr/>
          </p:nvSpPr>
          <p:spPr>
            <a:xfrm>
              <a:off x="4932840" y="1748901"/>
              <a:ext cx="3492023" cy="123862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5527645" y="1746102"/>
              <a:ext cx="3021134" cy="1200329"/>
            </a:xfrm>
            <a:prstGeom prst="rect">
              <a:avLst/>
            </a:prstGeom>
          </p:spPr>
          <p:txBody>
            <a:bodyPr wrap="square">
              <a:spAutoFit/>
            </a:bodyPr>
            <a:lstStyle/>
            <a:p>
              <a:r>
                <a:rPr lang="en-GB" dirty="0"/>
                <a:t>Your task is to create a piece of art, using colours and shapes, to show an emotion of your choice.</a:t>
              </a:r>
            </a:p>
          </p:txBody>
        </p:sp>
      </p:grpSp>
      <p:sp>
        <p:nvSpPr>
          <p:cNvPr id="2" name="Title 1"/>
          <p:cNvSpPr>
            <a:spLocks noGrp="1"/>
          </p:cNvSpPr>
          <p:nvPr>
            <p:ph type="title"/>
          </p:nvPr>
        </p:nvSpPr>
        <p:spPr/>
        <p:txBody>
          <a:bodyPr/>
          <a:lstStyle/>
          <a:p>
            <a:r>
              <a:rPr lang="en-GB" dirty="0">
                <a:latin typeface="+mn-lt"/>
              </a:rPr>
              <a:t>Emotions</a:t>
            </a:r>
          </a:p>
        </p:txBody>
      </p:sp>
      <p:pic>
        <p:nvPicPr>
          <p:cNvPr id="3" name="Individual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11" name="Group 10"/>
          <p:cNvGrpSpPr/>
          <p:nvPr/>
        </p:nvGrpSpPr>
        <p:grpSpPr>
          <a:xfrm>
            <a:off x="5504717" y="3027595"/>
            <a:ext cx="2796420" cy="1036468"/>
            <a:chOff x="8194590" y="3062303"/>
            <a:chExt cx="2796420" cy="1036468"/>
          </a:xfrm>
        </p:grpSpPr>
        <p:sp>
          <p:nvSpPr>
            <p:cNvPr id="9" name="Rectangle 8"/>
            <p:cNvSpPr/>
            <p:nvPr/>
          </p:nvSpPr>
          <p:spPr>
            <a:xfrm>
              <a:off x="8194590" y="3062303"/>
              <a:ext cx="2796420" cy="1036468"/>
            </a:xfrm>
            <a:prstGeom prst="rect">
              <a:avLst/>
            </a:prstGeom>
            <a:solidFill>
              <a:srgbClr val="F4EBF4"/>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242825" y="3110502"/>
              <a:ext cx="2683662" cy="923330"/>
            </a:xfrm>
            <a:prstGeom prst="rect">
              <a:avLst/>
            </a:prstGeom>
          </p:spPr>
          <p:txBody>
            <a:bodyPr wrap="square">
              <a:spAutoFit/>
            </a:bodyPr>
            <a:lstStyle/>
            <a:p>
              <a:pPr algn="ctr"/>
              <a:r>
                <a:rPr lang="en-GB" dirty="0"/>
                <a:t>Which colour do </a:t>
              </a:r>
              <a:br>
                <a:rPr lang="en-GB" dirty="0"/>
              </a:br>
              <a:r>
                <a:rPr lang="en-GB" dirty="0"/>
                <a:t>you think could </a:t>
              </a:r>
              <a:br>
                <a:rPr lang="en-GB" dirty="0"/>
              </a:br>
              <a:r>
                <a:rPr lang="en-GB" dirty="0"/>
                <a:t>show anger?</a:t>
              </a:r>
            </a:p>
          </p:txBody>
        </p:sp>
      </p:grpSp>
      <p:grpSp>
        <p:nvGrpSpPr>
          <p:cNvPr id="15" name="Group 14"/>
          <p:cNvGrpSpPr/>
          <p:nvPr/>
        </p:nvGrpSpPr>
        <p:grpSpPr>
          <a:xfrm>
            <a:off x="5504717" y="3027595"/>
            <a:ext cx="2796420" cy="1036468"/>
            <a:chOff x="8203218" y="3062303"/>
            <a:chExt cx="2796420" cy="1036468"/>
          </a:xfrm>
        </p:grpSpPr>
        <p:sp>
          <p:nvSpPr>
            <p:cNvPr id="16" name="Rectangle 15"/>
            <p:cNvSpPr/>
            <p:nvPr/>
          </p:nvSpPr>
          <p:spPr>
            <a:xfrm>
              <a:off x="8203218" y="3062303"/>
              <a:ext cx="2796420" cy="1036468"/>
            </a:xfrm>
            <a:prstGeom prst="rect">
              <a:avLst/>
            </a:prstGeom>
            <a:solidFill>
              <a:srgbClr val="F4EBF4"/>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259597" y="3123202"/>
              <a:ext cx="2683662" cy="923330"/>
            </a:xfrm>
            <a:prstGeom prst="rect">
              <a:avLst/>
            </a:prstGeom>
          </p:spPr>
          <p:txBody>
            <a:bodyPr wrap="square">
              <a:spAutoFit/>
            </a:bodyPr>
            <a:lstStyle/>
            <a:p>
              <a:pPr algn="ctr"/>
              <a:r>
                <a:rPr lang="en-GB" dirty="0"/>
                <a:t>Which colour do </a:t>
              </a:r>
              <a:br>
                <a:rPr lang="en-GB" dirty="0"/>
              </a:br>
              <a:r>
                <a:rPr lang="en-GB" dirty="0"/>
                <a:t>you think could </a:t>
              </a:r>
              <a:br>
                <a:rPr lang="en-GB" dirty="0"/>
              </a:br>
              <a:r>
                <a:rPr lang="en-GB" dirty="0"/>
                <a:t>show happiness?</a:t>
              </a:r>
            </a:p>
          </p:txBody>
        </p:sp>
      </p:grpSp>
      <p:grpSp>
        <p:nvGrpSpPr>
          <p:cNvPr id="18" name="Group 17"/>
          <p:cNvGrpSpPr/>
          <p:nvPr/>
        </p:nvGrpSpPr>
        <p:grpSpPr>
          <a:xfrm>
            <a:off x="5488815" y="3027595"/>
            <a:ext cx="2828225" cy="1036468"/>
            <a:chOff x="8154157" y="3189303"/>
            <a:chExt cx="2828225" cy="1036468"/>
          </a:xfrm>
        </p:grpSpPr>
        <p:sp>
          <p:nvSpPr>
            <p:cNvPr id="19" name="Rectangle 18"/>
            <p:cNvSpPr/>
            <p:nvPr/>
          </p:nvSpPr>
          <p:spPr>
            <a:xfrm>
              <a:off x="8185962" y="3189303"/>
              <a:ext cx="2796420" cy="1036468"/>
            </a:xfrm>
            <a:prstGeom prst="rect">
              <a:avLst/>
            </a:prstGeom>
            <a:solidFill>
              <a:srgbClr val="F4EBF4"/>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8154157" y="3401402"/>
              <a:ext cx="2683662" cy="646331"/>
            </a:xfrm>
            <a:prstGeom prst="rect">
              <a:avLst/>
            </a:prstGeom>
          </p:spPr>
          <p:txBody>
            <a:bodyPr wrap="square">
              <a:spAutoFit/>
            </a:bodyPr>
            <a:lstStyle/>
            <a:p>
              <a:pPr algn="ctr"/>
              <a:r>
                <a:rPr lang="en-GB" dirty="0"/>
                <a:t>Which shapes would show excitement?</a:t>
              </a:r>
            </a:p>
          </p:txBody>
        </p:sp>
      </p:grpSp>
      <p:sp>
        <p:nvSpPr>
          <p:cNvPr id="7" name="Oval 6"/>
          <p:cNvSpPr/>
          <p:nvPr/>
        </p:nvSpPr>
        <p:spPr>
          <a:xfrm>
            <a:off x="696170" y="1530366"/>
            <a:ext cx="4698790" cy="4698790"/>
          </a:xfrm>
          <a:prstGeom prst="ellipse">
            <a:avLst/>
          </a:prstGeom>
          <a:solidFill>
            <a:srgbClr val="F4EB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50" y="1590498"/>
            <a:ext cx="4579830" cy="4578527"/>
          </a:xfrm>
          <a:prstGeom prst="rect">
            <a:avLst/>
          </a:prstGeom>
        </p:spPr>
      </p:pic>
    </p:spTree>
    <p:extLst>
      <p:ext uri="{BB962C8B-B14F-4D97-AF65-F5344CB8AC3E}">
        <p14:creationId xmlns:p14="http://schemas.microsoft.com/office/powerpoint/2010/main" val="290897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500"/>
                            </p:stCondLst>
                            <p:childTnLst>
                              <p:par>
                                <p:cTn id="19" presetID="1" presetClass="exit" presetSubtype="0" fill="hold" nodeType="afterEffect">
                                  <p:stCondLst>
                                    <p:cond delay="0"/>
                                  </p:stCondLst>
                                  <p:childTnLst>
                                    <p:set>
                                      <p:cBhvr>
                                        <p:cTn id="20" dur="1" fill="hold">
                                          <p:stCondLst>
                                            <p:cond delay="0"/>
                                          </p:stCondLst>
                                        </p:cTn>
                                        <p:tgtEl>
                                          <p:spTgt spid="11"/>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1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18"/>
                                        </p:tgtEl>
                                      </p:cBhvr>
                                    </p:animEffect>
                                    <p:set>
                                      <p:cBhvr>
                                        <p:cTn id="27" dur="1" fill="hold">
                                          <p:stCondLst>
                                            <p:cond delay="499"/>
                                          </p:stCondLst>
                                        </p:cTn>
                                        <p:tgtEl>
                                          <p:spTgt spid="18"/>
                                        </p:tgtEl>
                                        <p:attrNameLst>
                                          <p:attrName>style.visibility</p:attrName>
                                        </p:attrNameLst>
                                      </p:cBhvr>
                                      <p:to>
                                        <p:strVal val="hidden"/>
                                      </p:to>
                                    </p:set>
                                  </p:childTnLst>
                                </p:cTn>
                              </p:par>
                            </p:childTnLst>
                          </p:cTn>
                        </p:par>
                        <p:par>
                          <p:cTn id="28" fill="hold">
                            <p:stCondLst>
                              <p:cond delay="500"/>
                            </p:stCondLst>
                            <p:childTnLst>
                              <p:par>
                                <p:cTn id="29" presetID="2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left)">
                                      <p:cBhvr>
                                        <p:cTn id="3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The Big Questions</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11" name="Group 10"/>
          <p:cNvGrpSpPr/>
          <p:nvPr/>
        </p:nvGrpSpPr>
        <p:grpSpPr>
          <a:xfrm>
            <a:off x="2770103" y="2914274"/>
            <a:ext cx="2976334" cy="536491"/>
            <a:chOff x="3903132" y="2852936"/>
            <a:chExt cx="2976334" cy="536491"/>
          </a:xfrm>
        </p:grpSpPr>
        <p:sp>
          <p:nvSpPr>
            <p:cNvPr id="8" name="Rounded Rectangular Callout 7"/>
            <p:cNvSpPr/>
            <p:nvPr/>
          </p:nvSpPr>
          <p:spPr>
            <a:xfrm>
              <a:off x="3903132" y="2852936"/>
              <a:ext cx="2908602" cy="536491"/>
            </a:xfrm>
            <a:prstGeom prst="wedgeRoundRectCallout">
              <a:avLst>
                <a:gd name="adj1" fmla="val -49200"/>
                <a:gd name="adj2" fmla="val -82460"/>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016232" y="2936527"/>
              <a:ext cx="2863234" cy="369332"/>
            </a:xfrm>
            <a:prstGeom prst="rect">
              <a:avLst/>
            </a:prstGeom>
          </p:spPr>
          <p:txBody>
            <a:bodyPr wrap="square">
              <a:spAutoFit/>
            </a:bodyPr>
            <a:lstStyle/>
            <a:p>
              <a:r>
                <a:rPr lang="en-GB" dirty="0"/>
                <a:t>What do they feel like?</a:t>
              </a:r>
            </a:p>
          </p:txBody>
        </p:sp>
      </p:grpSp>
      <p:grpSp>
        <p:nvGrpSpPr>
          <p:cNvPr id="10" name="Group 9"/>
          <p:cNvGrpSpPr/>
          <p:nvPr/>
        </p:nvGrpSpPr>
        <p:grpSpPr>
          <a:xfrm>
            <a:off x="2419812" y="1562732"/>
            <a:ext cx="3230067" cy="838804"/>
            <a:chOff x="3200275" y="1798108"/>
            <a:chExt cx="3230067" cy="838804"/>
          </a:xfrm>
        </p:grpSpPr>
        <p:sp>
          <p:nvSpPr>
            <p:cNvPr id="6" name="Rounded Rectangular Callout 5"/>
            <p:cNvSpPr/>
            <p:nvPr/>
          </p:nvSpPr>
          <p:spPr>
            <a:xfrm>
              <a:off x="3200275" y="1798108"/>
              <a:ext cx="3162335" cy="838804"/>
            </a:xfrm>
            <a:prstGeom prst="wedgeRoundRectCallout">
              <a:avLst>
                <a:gd name="adj1" fmla="val 62882"/>
                <a:gd name="adj2" fmla="val 39366"/>
                <a:gd name="adj3" fmla="val 16667"/>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279631" y="1881698"/>
              <a:ext cx="3150711" cy="646331"/>
            </a:xfrm>
            <a:prstGeom prst="rect">
              <a:avLst/>
            </a:prstGeom>
          </p:spPr>
          <p:txBody>
            <a:bodyPr wrap="square">
              <a:spAutoFit/>
            </a:bodyPr>
            <a:lstStyle/>
            <a:p>
              <a:r>
                <a:rPr lang="en-GB" dirty="0"/>
                <a:t>What are our main feelings and emotions called? </a:t>
              </a:r>
            </a:p>
          </p:txBody>
        </p:sp>
      </p:grpSp>
      <p:grpSp>
        <p:nvGrpSpPr>
          <p:cNvPr id="12" name="Group 11"/>
          <p:cNvGrpSpPr/>
          <p:nvPr/>
        </p:nvGrpSpPr>
        <p:grpSpPr>
          <a:xfrm>
            <a:off x="3044819" y="3774918"/>
            <a:ext cx="3203587" cy="838804"/>
            <a:chOff x="2970655" y="1798108"/>
            <a:chExt cx="3203587" cy="838804"/>
          </a:xfrm>
        </p:grpSpPr>
        <p:sp>
          <p:nvSpPr>
            <p:cNvPr id="13" name="Rounded Rectangular Callout 12"/>
            <p:cNvSpPr/>
            <p:nvPr/>
          </p:nvSpPr>
          <p:spPr>
            <a:xfrm>
              <a:off x="2970655" y="1798108"/>
              <a:ext cx="2359023" cy="838804"/>
            </a:xfrm>
            <a:prstGeom prst="wedgeRoundRectCallout">
              <a:avLst>
                <a:gd name="adj1" fmla="val -60506"/>
                <a:gd name="adj2" fmla="val -59985"/>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023531" y="1901570"/>
              <a:ext cx="3150711" cy="646331"/>
            </a:xfrm>
            <a:prstGeom prst="rect">
              <a:avLst/>
            </a:prstGeom>
          </p:spPr>
          <p:txBody>
            <a:bodyPr wrap="square">
              <a:spAutoFit/>
            </a:bodyPr>
            <a:lstStyle/>
            <a:p>
              <a:r>
                <a:rPr lang="en-GB" dirty="0"/>
                <a:t>When might these </a:t>
              </a:r>
              <a:br>
                <a:rPr lang="en-GB" dirty="0"/>
              </a:br>
              <a:r>
                <a:rPr lang="en-GB" dirty="0"/>
                <a:t>feelings happen?</a:t>
              </a:r>
            </a:p>
          </p:txBody>
        </p:sp>
      </p:grpSp>
      <p:pic>
        <p:nvPicPr>
          <p:cNvPr id="19" name="Picture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04768" y="1294381"/>
            <a:ext cx="3020572" cy="8090755"/>
          </a:xfrm>
          <a:prstGeom prst="rect">
            <a:avLst/>
          </a:prstGeom>
        </p:spPr>
      </p:pic>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7332" y="1241739"/>
            <a:ext cx="2112637" cy="8196038"/>
          </a:xfrm>
          <a:prstGeom prst="rect">
            <a:avLst/>
          </a:prstGeom>
        </p:spPr>
      </p:pic>
      <p:grpSp>
        <p:nvGrpSpPr>
          <p:cNvPr id="15" name="Group 14"/>
          <p:cNvGrpSpPr/>
          <p:nvPr/>
        </p:nvGrpSpPr>
        <p:grpSpPr>
          <a:xfrm>
            <a:off x="3044819" y="4819641"/>
            <a:ext cx="2359169" cy="1273184"/>
            <a:chOff x="3387650" y="4748285"/>
            <a:chExt cx="2359169" cy="1273184"/>
          </a:xfrm>
        </p:grpSpPr>
        <p:sp>
          <p:nvSpPr>
            <p:cNvPr id="17" name="Rounded Rectangle 16"/>
            <p:cNvSpPr/>
            <p:nvPr/>
          </p:nvSpPr>
          <p:spPr>
            <a:xfrm>
              <a:off x="3387650" y="4748285"/>
              <a:ext cx="2359169" cy="1273184"/>
            </a:xfrm>
            <a:prstGeom prst="roundRect">
              <a:avLst>
                <a:gd name="adj" fmla="val 12714"/>
              </a:avLst>
            </a:prstGeom>
            <a:solidFill>
              <a:schemeClr val="accent3">
                <a:lumMod val="75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3387650" y="4766040"/>
              <a:ext cx="2359169" cy="1200329"/>
            </a:xfrm>
            <a:prstGeom prst="rect">
              <a:avLst/>
            </a:prstGeom>
          </p:spPr>
          <p:txBody>
            <a:bodyPr wrap="square">
              <a:spAutoFit/>
            </a:bodyPr>
            <a:lstStyle/>
            <a:p>
              <a:pPr algn="ctr"/>
              <a:r>
                <a:rPr lang="en-GB" dirty="0">
                  <a:solidFill>
                    <a:schemeClr val="bg1"/>
                  </a:solidFill>
                  <a:sym typeface="Wingdings" panose="05000000000000000000" pitchFamily="2" charset="2"/>
                </a:rPr>
                <a:t>What have you learnt today that is going to help you in your daily life?</a:t>
              </a:r>
            </a:p>
          </p:txBody>
        </p:sp>
      </p:grpSp>
    </p:spTree>
    <p:extLst>
      <p:ext uri="{BB962C8B-B14F-4D97-AF65-F5344CB8AC3E}">
        <p14:creationId xmlns:p14="http://schemas.microsoft.com/office/powerpoint/2010/main" val="1506243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1"/>
          </p:nvPr>
        </p:nvSpPr>
        <p:spPr/>
        <p:txBody>
          <a:bodyPr>
            <a:normAutofit/>
          </a:bodyPr>
          <a:lstStyle/>
          <a:p>
            <a:r>
              <a:rPr lang="en-GB" dirty="0"/>
              <a:t>I can identify the feelings I have and describe how different </a:t>
            </a:r>
            <a:br>
              <a:rPr lang="en-GB" dirty="0"/>
            </a:br>
            <a:r>
              <a:rPr lang="en-GB" dirty="0"/>
              <a:t>emotions feel.</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latin typeface="Twinkl" pitchFamily="50" charset="0"/>
              </a:rPr>
              <a:t>I can show understanding of different feelings.</a:t>
            </a:r>
          </a:p>
          <a:p>
            <a:pPr>
              <a:lnSpc>
                <a:spcPct val="100000"/>
              </a:lnSpc>
            </a:pPr>
            <a:r>
              <a:rPr lang="en-GB" dirty="0">
                <a:latin typeface="Twinkl" pitchFamily="50" charset="0"/>
              </a:rPr>
              <a:t>I can identify how emotions felt on the inside might look </a:t>
            </a:r>
            <a:br>
              <a:rPr lang="en-GB" dirty="0">
                <a:latin typeface="Twinkl" pitchFamily="50" charset="0"/>
              </a:rPr>
            </a:br>
            <a:r>
              <a:rPr lang="en-GB" dirty="0">
                <a:latin typeface="Twinkl" pitchFamily="50" charset="0"/>
              </a:rPr>
              <a:t>on the outside.</a:t>
            </a:r>
          </a:p>
          <a:p>
            <a:pPr>
              <a:lnSpc>
                <a:spcPct val="100000"/>
              </a:lnSpc>
            </a:pPr>
            <a:r>
              <a:rPr lang="en-GB" dirty="0">
                <a:latin typeface="Twinkl" pitchFamily="50" charset="0"/>
              </a:rPr>
              <a:t>I can explore the different times I experience certain feelings.</a:t>
            </a:r>
          </a:p>
          <a:p>
            <a:pPr>
              <a:lnSpc>
                <a:spcPct val="100000"/>
              </a:lnSpc>
            </a:pPr>
            <a:r>
              <a:rPr lang="en-GB" dirty="0">
                <a:latin typeface="Twinkl" pitchFamily="50" charset="0"/>
              </a:rPr>
              <a:t>I can reflect on how I can support others when they are experiencing different emotions.</a:t>
            </a:r>
          </a:p>
        </p:txBody>
      </p:sp>
    </p:spTree>
    <p:extLst>
      <p:ext uri="{BB962C8B-B14F-4D97-AF65-F5344CB8AC3E}">
        <p14:creationId xmlns:p14="http://schemas.microsoft.com/office/powerpoint/2010/main" val="748681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53A60B04-3F35-4B12-9676-15614EEAFFBE}" vid="{A95E2AE9-83D5-490C-8126-9547A377CD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1377</TotalTime>
  <Words>478</Words>
  <Application>Microsoft Office PowerPoint</Application>
  <PresentationFormat>On-screen Show (4:3)</PresentationFormat>
  <Paragraphs>67</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Tuffy-TTF</vt:lpstr>
      <vt:lpstr>Arial</vt:lpstr>
      <vt:lpstr>Twinkl SemiBold</vt:lpstr>
      <vt:lpstr>Twinkl</vt:lpstr>
      <vt:lpstr>Office Theme</vt:lpstr>
      <vt:lpstr>PowerPoint Presentation</vt:lpstr>
      <vt:lpstr>PowerPoint Presentation</vt:lpstr>
      <vt:lpstr>PowerPoint Presentation</vt:lpstr>
      <vt:lpstr>The Big Questions</vt:lpstr>
      <vt:lpstr>The Big Questions</vt:lpstr>
      <vt:lpstr>Reconnecting</vt:lpstr>
      <vt:lpstr>Match the Feeling</vt:lpstr>
      <vt:lpstr>Match the Feeling</vt:lpstr>
      <vt:lpstr>Exploring</vt:lpstr>
      <vt:lpstr>Facial Expressions</vt:lpstr>
      <vt:lpstr>Consolidating</vt:lpstr>
      <vt:lpstr>Emotions</vt:lpstr>
      <vt:lpstr>The Big Questions</vt:lpstr>
      <vt:lpstr>The Big Questions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Philip Tinkler</dc:creator>
  <cp:lastModifiedBy>Flo Sutcliffe</cp:lastModifiedBy>
  <cp:revision>118</cp:revision>
  <dcterms:created xsi:type="dcterms:W3CDTF">2019-04-09T11:49:23Z</dcterms:created>
  <dcterms:modified xsi:type="dcterms:W3CDTF">2020-06-03T09:47:33Z</dcterms:modified>
</cp:coreProperties>
</file>