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2" r:id="rId4"/>
    <p:sldId id="259" r:id="rId5"/>
    <p:sldId id="261" r:id="rId6"/>
    <p:sldId id="263" r:id="rId7"/>
    <p:sldId id="260" r:id="rId8"/>
    <p:sldId id="264" r:id="rId9"/>
    <p:sldId id="265" r:id="rId10"/>
    <p:sldId id="266" r:id="rId11"/>
    <p:sldId id="267" r:id="rId12"/>
    <p:sldId id="268" r:id="rId13"/>
    <p:sldId id="256" r:id="rId14"/>
    <p:sldId id="275" r:id="rId15"/>
    <p:sldId id="274"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D1726C-A573-4A20-8956-1B526C934FBD}"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3781438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D1726C-A573-4A20-8956-1B526C934FBD}"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3676619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D1726C-A573-4A20-8956-1B526C934FBD}"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2592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D1726C-A573-4A20-8956-1B526C934FBD}" type="datetimeFigureOut">
              <a:rPr lang="en-GB" smtClean="0"/>
              <a:t>23/06/2020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196750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D1726C-A573-4A20-8956-1B526C934FBD}" type="datetimeFigureOut">
              <a:rPr lang="en-GB" smtClean="0"/>
              <a:t>23/06/2020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1504462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D1726C-A573-4A20-8956-1B526C934FBD}" type="datetimeFigureOut">
              <a:rPr lang="en-GB" smtClean="0"/>
              <a:t>23/06/2020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2038884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D1726C-A573-4A20-8956-1B526C934FBD}" type="datetimeFigureOut">
              <a:rPr lang="en-GB" smtClean="0"/>
              <a:t>23/06/2020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962177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D1726C-A573-4A20-8956-1B526C934FBD}" type="datetimeFigureOut">
              <a:rPr lang="en-GB" smtClean="0"/>
              <a:t>23/06/2020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3454508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D1726C-A573-4A20-8956-1B526C934FBD}" type="datetimeFigureOut">
              <a:rPr lang="en-GB" smtClean="0"/>
              <a:t>23/06/2020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2713973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D1726C-A573-4A20-8956-1B526C934FBD}"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2175295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D1726C-A573-4A20-8956-1B526C934FBD}"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E8101D-97D2-4A9C-B6A0-F129B278C5D2}" type="slidenum">
              <a:rPr lang="en-GB" smtClean="0"/>
              <a:t>‹#›</a:t>
            </a:fld>
            <a:endParaRPr lang="en-GB"/>
          </a:p>
        </p:txBody>
      </p:sp>
    </p:spTree>
    <p:extLst>
      <p:ext uri="{BB962C8B-B14F-4D97-AF65-F5344CB8AC3E}">
        <p14:creationId xmlns:p14="http://schemas.microsoft.com/office/powerpoint/2010/main" val="690861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D1726C-A573-4A20-8956-1B526C934FBD}" type="datetimeFigureOut">
              <a:rPr lang="en-GB" smtClean="0"/>
              <a:t>23/06/2020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E8101D-97D2-4A9C-B6A0-F129B278C5D2}" type="slidenum">
              <a:rPr lang="en-GB" smtClean="0"/>
              <a:t>‹#›</a:t>
            </a:fld>
            <a:endParaRPr lang="en-GB"/>
          </a:p>
        </p:txBody>
      </p:sp>
    </p:spTree>
    <p:extLst>
      <p:ext uri="{BB962C8B-B14F-4D97-AF65-F5344CB8AC3E}">
        <p14:creationId xmlns:p14="http://schemas.microsoft.com/office/powerpoint/2010/main" val="3371873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WgktM2luLo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20688"/>
            <a:ext cx="7772400" cy="1470025"/>
          </a:xfrm>
        </p:spPr>
        <p:txBody>
          <a:bodyPr/>
          <a:lstStyle/>
          <a:p>
            <a:r>
              <a:rPr lang="en-GB" b="1" dirty="0"/>
              <a:t>Geography</a:t>
            </a:r>
          </a:p>
        </p:txBody>
      </p:sp>
      <p:sp>
        <p:nvSpPr>
          <p:cNvPr id="3" name="Subtitle 2"/>
          <p:cNvSpPr>
            <a:spLocks noGrp="1"/>
          </p:cNvSpPr>
          <p:nvPr>
            <p:ph type="subTitle" idx="1"/>
          </p:nvPr>
        </p:nvSpPr>
        <p:spPr>
          <a:xfrm>
            <a:off x="1475656" y="2564904"/>
            <a:ext cx="6400800" cy="2880320"/>
          </a:xfrm>
        </p:spPr>
        <p:txBody>
          <a:bodyPr>
            <a:normAutofit fontScale="92500"/>
          </a:bodyPr>
          <a:lstStyle/>
          <a:p>
            <a:r>
              <a:rPr lang="en-GB" dirty="0">
                <a:solidFill>
                  <a:schemeClr val="tx1"/>
                </a:solidFill>
              </a:rPr>
              <a:t>Watching this video clip can you guess what we are learning about today?</a:t>
            </a:r>
          </a:p>
          <a:p>
            <a:endParaRPr lang="en-GB" dirty="0">
              <a:solidFill>
                <a:schemeClr val="tx1"/>
              </a:solidFill>
            </a:endParaRPr>
          </a:p>
          <a:p>
            <a:r>
              <a:rPr lang="en-GB" dirty="0">
                <a:hlinkClick r:id="rId2"/>
              </a:rPr>
              <a:t>https://www.youtube.com/watch?v=WgktM2luLok</a:t>
            </a:r>
            <a:r>
              <a:rPr lang="en-GB" dirty="0"/>
              <a:t> </a:t>
            </a:r>
            <a:endParaRPr lang="en-GB" dirty="0">
              <a:solidFill>
                <a:schemeClr val="tx1"/>
              </a:solidFill>
            </a:endParaRPr>
          </a:p>
        </p:txBody>
      </p:sp>
    </p:spTree>
    <p:extLst>
      <p:ext uri="{BB962C8B-B14F-4D97-AF65-F5344CB8AC3E}">
        <p14:creationId xmlns:p14="http://schemas.microsoft.com/office/powerpoint/2010/main" val="4013228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96752"/>
            <a:ext cx="8229600" cy="4525963"/>
          </a:xfrm>
        </p:spPr>
        <p:txBody>
          <a:bodyPr>
            <a:normAutofit fontScale="92500"/>
          </a:bodyPr>
          <a:lstStyle/>
          <a:p>
            <a:pPr marL="0" indent="0">
              <a:buNone/>
            </a:pPr>
            <a:r>
              <a:rPr lang="en-GB" dirty="0"/>
              <a:t>Discuss with your partner:</a:t>
            </a:r>
          </a:p>
          <a:p>
            <a:pPr marL="0" indent="0">
              <a:buNone/>
            </a:pPr>
            <a:endParaRPr lang="en-GB" dirty="0"/>
          </a:p>
          <a:p>
            <a:pPr marL="0" indent="0">
              <a:buNone/>
            </a:pPr>
            <a:r>
              <a:rPr lang="en-GB" dirty="0"/>
              <a:t>Do you know where the name ‘volcano’ came from?</a:t>
            </a:r>
          </a:p>
          <a:p>
            <a:pPr marL="0" indent="0">
              <a:buNone/>
            </a:pPr>
            <a:endParaRPr lang="en-GB" dirty="0"/>
          </a:p>
          <a:p>
            <a:pPr marL="0" indent="0">
              <a:buNone/>
            </a:pPr>
            <a:r>
              <a:rPr lang="en-GB" dirty="0"/>
              <a:t>Are there volcanos in East Africa, including Kenya?</a:t>
            </a:r>
          </a:p>
          <a:p>
            <a:pPr marL="0" indent="0">
              <a:buNone/>
            </a:pPr>
            <a:endParaRPr lang="en-GB" dirty="0"/>
          </a:p>
          <a:p>
            <a:pPr marL="0" indent="0">
              <a:buNone/>
            </a:pPr>
            <a:r>
              <a:rPr lang="en-GB" dirty="0"/>
              <a:t>What is a volcano?</a:t>
            </a:r>
          </a:p>
          <a:p>
            <a:pPr marL="0" indent="0">
              <a:buNone/>
            </a:pPr>
            <a:endParaRPr lang="en-GB" dirty="0"/>
          </a:p>
        </p:txBody>
      </p:sp>
    </p:spTree>
    <p:extLst>
      <p:ext uri="{BB962C8B-B14F-4D97-AF65-F5344CB8AC3E}">
        <p14:creationId xmlns:p14="http://schemas.microsoft.com/office/powerpoint/2010/main" val="2841003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The name volcano is named after</a:t>
            </a:r>
          </a:p>
          <a:p>
            <a:pPr marL="0" indent="0">
              <a:buNone/>
            </a:pPr>
            <a:r>
              <a:rPr lang="en-GB" dirty="0"/>
              <a:t> the Roman God of fire – Vulcan.</a:t>
            </a:r>
          </a:p>
          <a:p>
            <a:endParaRPr lang="en-GB" dirty="0"/>
          </a:p>
        </p:txBody>
      </p:sp>
      <p:pic>
        <p:nvPicPr>
          <p:cNvPr id="2050" name="Picture 2" descr="http://media.web.britannica.com/eb-media/90/93390-004-FD1AB8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620688"/>
            <a:ext cx="1943100" cy="521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9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76672"/>
            <a:ext cx="8229600" cy="5256584"/>
          </a:xfrm>
        </p:spPr>
        <p:txBody>
          <a:bodyPr>
            <a:normAutofit/>
          </a:bodyPr>
          <a:lstStyle/>
          <a:p>
            <a:pPr marL="0" indent="0">
              <a:buNone/>
            </a:pPr>
            <a:r>
              <a:rPr lang="en-GB" dirty="0"/>
              <a:t>Yes there are volcanoes in east Africa, especially Kenya.</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1026" name="Picture 2" descr="http://volcano.oregonstate.edu/vwdocs/volc_images/africa/afri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59" y="1196752"/>
            <a:ext cx="5601733" cy="521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384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a volcano?</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b="1" dirty="0"/>
              <a:t>In today’s lesson you are going to understand what a volcano is, why it erupts and be able to label the different parts of a volcano successfully.</a:t>
            </a:r>
            <a:endParaRPr lang="en-GB" dirty="0"/>
          </a:p>
          <a:p>
            <a:endParaRPr lang="en-GB" dirty="0"/>
          </a:p>
        </p:txBody>
      </p:sp>
    </p:spTree>
    <p:extLst>
      <p:ext uri="{BB962C8B-B14F-4D97-AF65-F5344CB8AC3E}">
        <p14:creationId xmlns:p14="http://schemas.microsoft.com/office/powerpoint/2010/main" val="2570698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lstStyle/>
          <a:p>
            <a:r>
              <a:rPr lang="en-GB" sz="2800" b="1" dirty="0"/>
              <a:t>L.O: We are learning about key aspects of physical geography. </a:t>
            </a:r>
          </a:p>
          <a:p>
            <a:pPr marL="0" indent="0">
              <a:buNone/>
            </a:pPr>
            <a:endParaRPr lang="en-GB" sz="2600" b="1" dirty="0"/>
          </a:p>
          <a:p>
            <a:r>
              <a:rPr lang="en-GB" sz="2600" dirty="0"/>
              <a:t>All can * use geographical language in order to label a diagram of a volcano.</a:t>
            </a:r>
          </a:p>
          <a:p>
            <a:r>
              <a:rPr lang="en-GB" sz="2600" dirty="0"/>
              <a:t>Most can ** use geographical language to explain what happens when a volcano erupts.</a:t>
            </a:r>
          </a:p>
          <a:p>
            <a:r>
              <a:rPr lang="en-GB" sz="2600" dirty="0"/>
              <a:t>Some can *** use geographical language to explain what happens when a volcano erupts with a written explanation of the process.</a:t>
            </a:r>
          </a:p>
          <a:p>
            <a:endParaRPr lang="en-GB" dirty="0"/>
          </a:p>
        </p:txBody>
      </p:sp>
      <p:pic>
        <p:nvPicPr>
          <p:cNvPr id="3074" name="Picture 2" descr="http://d.fastcompany.net/multisite_files/fastcompany/poster/2013/12/3023455-poster-p-volcan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651880"/>
            <a:ext cx="2926293" cy="1646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229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80" t="20161" r="34483" b="23387"/>
          <a:stretch/>
        </p:blipFill>
        <p:spPr bwMode="auto">
          <a:xfrm>
            <a:off x="467544" y="705628"/>
            <a:ext cx="8214852" cy="4129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722542" y="5085184"/>
            <a:ext cx="7704856" cy="1261884"/>
          </a:xfrm>
          <a:prstGeom prst="rect">
            <a:avLst/>
          </a:prstGeom>
          <a:noFill/>
        </p:spPr>
        <p:txBody>
          <a:bodyPr wrap="square" rtlCol="0">
            <a:spAutoFit/>
          </a:bodyPr>
          <a:lstStyle/>
          <a:p>
            <a:pPr lvl="0"/>
            <a:r>
              <a:rPr lang="en-GB" sz="2600" dirty="0"/>
              <a:t>A volcano is an opening in the earth’s crust through which magma, ash and gas erupt.  </a:t>
            </a:r>
          </a:p>
          <a:p>
            <a:endParaRPr lang="en-GB" sz="2400" dirty="0"/>
          </a:p>
        </p:txBody>
      </p:sp>
    </p:spTree>
    <p:extLst>
      <p:ext uri="{BB962C8B-B14F-4D97-AF65-F5344CB8AC3E}">
        <p14:creationId xmlns:p14="http://schemas.microsoft.com/office/powerpoint/2010/main" val="2467090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97152"/>
            <a:ext cx="8229600" cy="1584176"/>
          </a:xfrm>
        </p:spPr>
        <p:txBody>
          <a:bodyPr>
            <a:normAutofit/>
          </a:bodyPr>
          <a:lstStyle/>
          <a:p>
            <a:pPr marL="0" lvl="0" indent="0" algn="ctr">
              <a:buNone/>
            </a:pPr>
            <a:r>
              <a:rPr lang="en-GB" sz="2800" dirty="0"/>
              <a:t>Rock under the earth’s surface is so hot that it melts.  This melted rock is called magma.  Heat rises so the magma moves towards the earths crust.</a:t>
            </a: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966" t="20238" r="35168" b="22199"/>
          <a:stretch/>
        </p:blipFill>
        <p:spPr bwMode="auto">
          <a:xfrm>
            <a:off x="827584" y="453832"/>
            <a:ext cx="7264007" cy="3799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5148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509120"/>
            <a:ext cx="8229600" cy="1905075"/>
          </a:xfrm>
        </p:spPr>
        <p:txBody>
          <a:bodyPr>
            <a:normAutofit/>
          </a:bodyPr>
          <a:lstStyle/>
          <a:p>
            <a:pPr marL="0" lvl="0" indent="0" algn="ctr">
              <a:buNone/>
            </a:pPr>
            <a:r>
              <a:rPr lang="en-GB" sz="2800" dirty="0"/>
              <a:t>Sometimes it finds a crack or a hole in the earth’s crust and bursts through. This is when the pressure builds up under the surface causing a volcanic eruption.</a:t>
            </a: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80" t="20363" r="34823" b="23186"/>
          <a:stretch/>
        </p:blipFill>
        <p:spPr bwMode="auto">
          <a:xfrm>
            <a:off x="395536" y="188640"/>
            <a:ext cx="8170607" cy="4129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4309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426" t="20038" r="35187" b="22770"/>
          <a:stretch/>
        </p:blipFill>
        <p:spPr bwMode="auto">
          <a:xfrm>
            <a:off x="899592" y="980728"/>
            <a:ext cx="6717461" cy="3462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043608" y="5085184"/>
            <a:ext cx="6768752" cy="1200329"/>
          </a:xfrm>
          <a:prstGeom prst="rect">
            <a:avLst/>
          </a:prstGeom>
        </p:spPr>
        <p:txBody>
          <a:bodyPr wrap="square">
            <a:spAutoFit/>
          </a:bodyPr>
          <a:lstStyle/>
          <a:p>
            <a:pPr lvl="0" algn="ctr"/>
            <a:r>
              <a:rPr lang="en-GB" sz="2400" dirty="0"/>
              <a:t>At the surface it erupts to form lava flows and ash deposits.</a:t>
            </a:r>
          </a:p>
          <a:p>
            <a:pPr lvl="0" algn="ctr"/>
            <a:r>
              <a:rPr lang="en-GB" sz="2400" dirty="0"/>
              <a:t>Erupting magma is called lava.</a:t>
            </a:r>
          </a:p>
        </p:txBody>
      </p:sp>
    </p:spTree>
    <p:extLst>
      <p:ext uri="{BB962C8B-B14F-4D97-AF65-F5344CB8AC3E}">
        <p14:creationId xmlns:p14="http://schemas.microsoft.com/office/powerpoint/2010/main" val="31377260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85184"/>
            <a:ext cx="8229600" cy="1040979"/>
          </a:xfrm>
        </p:spPr>
        <p:txBody>
          <a:bodyPr>
            <a:normAutofit/>
          </a:bodyPr>
          <a:lstStyle/>
          <a:p>
            <a:pPr lvl="0"/>
            <a:r>
              <a:rPr lang="en-GB" sz="2800" dirty="0"/>
              <a:t>Volcanoes become bigger every time they erupt as the lava cools and makes a new layer of rock.</a:t>
            </a:r>
          </a:p>
          <a:p>
            <a:endParaRPr lang="en-GB" dirty="0"/>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494" t="20161" r="34936" b="23589"/>
          <a:stretch/>
        </p:blipFill>
        <p:spPr bwMode="auto">
          <a:xfrm>
            <a:off x="539552" y="692696"/>
            <a:ext cx="8141110" cy="41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1204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Did you know?</a:t>
            </a:r>
          </a:p>
        </p:txBody>
      </p:sp>
      <p:sp>
        <p:nvSpPr>
          <p:cNvPr id="3" name="Content Placeholder 2"/>
          <p:cNvSpPr>
            <a:spLocks noGrp="1"/>
          </p:cNvSpPr>
          <p:nvPr>
            <p:ph idx="1"/>
          </p:nvPr>
        </p:nvSpPr>
        <p:spPr>
          <a:xfrm>
            <a:off x="457200" y="1600201"/>
            <a:ext cx="8229600" cy="3412976"/>
          </a:xfrm>
        </p:spPr>
        <p:txBody>
          <a:bodyPr/>
          <a:lstStyle/>
          <a:p>
            <a:pPr lvl="0"/>
            <a:r>
              <a:rPr lang="en-GB" dirty="0"/>
              <a:t>Volcanoes can erupt under water and form new islands from the cooled lava.</a:t>
            </a:r>
          </a:p>
          <a:p>
            <a:pPr lvl="0"/>
            <a:r>
              <a:rPr lang="en-GB" dirty="0"/>
              <a:t>Volcanoes can be found on the Moon and other planets.</a:t>
            </a:r>
          </a:p>
          <a:p>
            <a:pPr lvl="0"/>
            <a:r>
              <a:rPr lang="en-GB" dirty="0"/>
              <a:t>There are more than 500 active volcanoes on Earth, including Kenya!</a:t>
            </a:r>
          </a:p>
          <a:p>
            <a:endParaRPr lang="en-GB" dirty="0"/>
          </a:p>
        </p:txBody>
      </p:sp>
    </p:spTree>
    <p:extLst>
      <p:ext uri="{BB962C8B-B14F-4D97-AF65-F5344CB8AC3E}">
        <p14:creationId xmlns:p14="http://schemas.microsoft.com/office/powerpoint/2010/main" val="833260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980728"/>
            <a:ext cx="8479513" cy="4931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9176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2032B-5F58-4EE0-B03B-4D96495B1961}"/>
              </a:ext>
            </a:extLst>
          </p:cNvPr>
          <p:cNvSpPr>
            <a:spLocks noGrp="1"/>
          </p:cNvSpPr>
          <p:nvPr>
            <p:ph type="title"/>
          </p:nvPr>
        </p:nvSpPr>
        <p:spPr/>
        <p:txBody>
          <a:bodyPr/>
          <a:lstStyle/>
          <a:p>
            <a:r>
              <a:rPr lang="en-GB" dirty="0"/>
              <a:t>Now label you volcano!</a:t>
            </a:r>
          </a:p>
        </p:txBody>
      </p:sp>
      <p:sp>
        <p:nvSpPr>
          <p:cNvPr id="3" name="Content Placeholder 2">
            <a:extLst>
              <a:ext uri="{FF2B5EF4-FFF2-40B4-BE49-F238E27FC236}">
                <a16:creationId xmlns:a16="http://schemas.microsoft.com/office/drawing/2014/main" id="{0C4BE70D-0D73-4152-B3F7-6DE353F18178}"/>
              </a:ext>
            </a:extLst>
          </p:cNvPr>
          <p:cNvSpPr>
            <a:spLocks noGrp="1"/>
          </p:cNvSpPr>
          <p:nvPr>
            <p:ph idx="1"/>
          </p:nvPr>
        </p:nvSpPr>
        <p:spPr/>
        <p:txBody>
          <a:bodyPr/>
          <a:lstStyle/>
          <a:p>
            <a:r>
              <a:rPr lang="en-GB" dirty="0"/>
              <a:t>Activity:</a:t>
            </a:r>
          </a:p>
          <a:p>
            <a:pPr>
              <a:buFontTx/>
              <a:buChar char="-"/>
            </a:pPr>
            <a:r>
              <a:rPr lang="en-GB" dirty="0"/>
              <a:t>You may draw your own volcano or use the worksheet.</a:t>
            </a:r>
          </a:p>
          <a:p>
            <a:pPr>
              <a:buFontTx/>
              <a:buChar char="-"/>
            </a:pPr>
            <a:r>
              <a:rPr lang="en-GB" dirty="0"/>
              <a:t>Remember to label the different parts correctly.</a:t>
            </a:r>
          </a:p>
          <a:p>
            <a:pPr>
              <a:buFontTx/>
              <a:buChar char="-"/>
            </a:pPr>
            <a:r>
              <a:rPr lang="en-GB" dirty="0"/>
              <a:t>Use the previous slide to help if you need to.</a:t>
            </a:r>
          </a:p>
        </p:txBody>
      </p:sp>
    </p:spTree>
    <p:extLst>
      <p:ext uri="{BB962C8B-B14F-4D97-AF65-F5344CB8AC3E}">
        <p14:creationId xmlns:p14="http://schemas.microsoft.com/office/powerpoint/2010/main" val="242529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204864"/>
            <a:ext cx="8229600" cy="1143000"/>
          </a:xfrm>
        </p:spPr>
        <p:txBody>
          <a:bodyPr>
            <a:normAutofit fontScale="90000"/>
          </a:bodyPr>
          <a:lstStyle/>
          <a:p>
            <a:r>
              <a:rPr lang="en-GB" dirty="0"/>
              <a:t>Can you work out whether these facts are true or false?</a:t>
            </a:r>
          </a:p>
        </p:txBody>
      </p:sp>
    </p:spTree>
    <p:extLst>
      <p:ext uri="{BB962C8B-B14F-4D97-AF65-F5344CB8AC3E}">
        <p14:creationId xmlns:p14="http://schemas.microsoft.com/office/powerpoint/2010/main" val="14317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6192688"/>
          </a:xfrm>
        </p:spPr>
        <p:txBody>
          <a:bodyPr>
            <a:normAutofit fontScale="25000" lnSpcReduction="20000"/>
          </a:bodyPr>
          <a:lstStyle/>
          <a:p>
            <a:pPr marL="0" lvl="0" indent="0" algn="ctr">
              <a:buNone/>
            </a:pPr>
            <a:r>
              <a:rPr lang="en-GB" sz="8000" b="1" dirty="0"/>
              <a:t>True / False Volcano Facts.</a:t>
            </a:r>
          </a:p>
          <a:p>
            <a:pPr lvl="0"/>
            <a:endParaRPr lang="en-GB" sz="8000" dirty="0"/>
          </a:p>
          <a:p>
            <a:pPr marL="0" lvl="0" indent="0">
              <a:buNone/>
            </a:pPr>
            <a:r>
              <a:rPr lang="en-GB" sz="8000" dirty="0"/>
              <a:t>1) </a:t>
            </a:r>
            <a:r>
              <a:rPr lang="en-GB" sz="8000" b="1" dirty="0"/>
              <a:t>False. </a:t>
            </a:r>
            <a:r>
              <a:rPr lang="en-GB" sz="8000" dirty="0"/>
              <a:t>A dormant volcano is ‘sleeping’ and may erupt again.</a:t>
            </a:r>
          </a:p>
          <a:p>
            <a:pPr marL="0" indent="0">
              <a:buNone/>
            </a:pPr>
            <a:r>
              <a:rPr lang="en-GB" sz="8000" dirty="0"/>
              <a:t> </a:t>
            </a:r>
          </a:p>
          <a:p>
            <a:pPr marL="0" lvl="0" indent="0">
              <a:buNone/>
            </a:pPr>
            <a:r>
              <a:rPr lang="en-GB" sz="8000" dirty="0"/>
              <a:t>2) </a:t>
            </a:r>
            <a:r>
              <a:rPr lang="en-GB" sz="8000" b="1" dirty="0"/>
              <a:t>True</a:t>
            </a:r>
            <a:r>
              <a:rPr lang="en-GB" sz="8000" dirty="0"/>
              <a:t>. Lava is expelled from the volcano when it is active. This turns into the magma which when cooled makes up a layer of rock on the outside of the volcano.</a:t>
            </a:r>
          </a:p>
          <a:p>
            <a:pPr marL="0" indent="0">
              <a:buNone/>
            </a:pPr>
            <a:r>
              <a:rPr lang="en-GB" sz="8000" dirty="0"/>
              <a:t> </a:t>
            </a:r>
          </a:p>
          <a:p>
            <a:pPr marL="0" lvl="0" indent="0">
              <a:buNone/>
            </a:pPr>
            <a:r>
              <a:rPr lang="en-GB" sz="8000" dirty="0"/>
              <a:t>3) </a:t>
            </a:r>
            <a:r>
              <a:rPr lang="en-GB" sz="8000" b="1" dirty="0"/>
              <a:t>True</a:t>
            </a:r>
            <a:r>
              <a:rPr lang="en-GB" sz="8000" dirty="0"/>
              <a:t>. The temperature of the lava can range from about 700 degrees </a:t>
            </a:r>
            <a:r>
              <a:rPr lang="en-GB" sz="8000" dirty="0" err="1"/>
              <a:t>celsius</a:t>
            </a:r>
            <a:r>
              <a:rPr lang="en-GB" sz="8000" dirty="0"/>
              <a:t> to about 1,600 degrees </a:t>
            </a:r>
            <a:r>
              <a:rPr lang="en-GB" sz="8000" dirty="0" err="1"/>
              <a:t>celsius</a:t>
            </a:r>
            <a:r>
              <a:rPr lang="en-GB" sz="8000" dirty="0"/>
              <a:t>. The temperature depends on the depth of the magma.</a:t>
            </a:r>
          </a:p>
          <a:p>
            <a:pPr marL="0" indent="0">
              <a:buNone/>
            </a:pPr>
            <a:endParaRPr lang="en-GB" sz="8000" dirty="0"/>
          </a:p>
          <a:p>
            <a:pPr marL="0" lvl="0" indent="0">
              <a:buNone/>
            </a:pPr>
            <a:r>
              <a:rPr lang="en-GB" sz="8000" dirty="0"/>
              <a:t>4) </a:t>
            </a:r>
            <a:r>
              <a:rPr lang="en-GB" sz="8000" b="1" dirty="0"/>
              <a:t>True. </a:t>
            </a:r>
            <a:r>
              <a:rPr lang="en-GB" sz="8000" dirty="0"/>
              <a:t>Volcanoes often produce spectacular scenery and therefore provide tourism. Many people have travelled to areas of volcanic activity for many centuries for activities as diverse as sightseeing, mountaineering, volcano boarding, camping as well as hot air balloon rides over the volcanic landforms.</a:t>
            </a:r>
          </a:p>
          <a:p>
            <a:pPr marL="0" indent="0">
              <a:buNone/>
            </a:pPr>
            <a:endParaRPr lang="en-GB" sz="8000" dirty="0"/>
          </a:p>
          <a:p>
            <a:pPr marL="0" lvl="0" indent="0">
              <a:buNone/>
            </a:pPr>
            <a:r>
              <a:rPr lang="en-GB" sz="8000" dirty="0"/>
              <a:t>5) </a:t>
            </a:r>
            <a:r>
              <a:rPr lang="en-GB" sz="8000" b="1" dirty="0"/>
              <a:t>True</a:t>
            </a:r>
            <a:r>
              <a:rPr lang="en-GB" sz="8000" dirty="0"/>
              <a:t>. The exact number of volcanoes is unknown as it depends on the exact definition of a volcano.  During the past 10,000 years there are about 1,500 volcanoes on land that have been active, but the even larger number of submarine volcanoes is unknown.  There are about 600 volcanoes that have had known eruptions during recorded history.</a:t>
            </a:r>
          </a:p>
          <a:p>
            <a:endParaRPr lang="en-GB" dirty="0"/>
          </a:p>
        </p:txBody>
      </p:sp>
    </p:spTree>
    <p:extLst>
      <p:ext uri="{BB962C8B-B14F-4D97-AF65-F5344CB8AC3E}">
        <p14:creationId xmlns:p14="http://schemas.microsoft.com/office/powerpoint/2010/main" val="3874736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TotalTime>
  <Words>399</Words>
  <Application>Microsoft Office PowerPoint</Application>
  <PresentationFormat>On-screen Show (4:3)</PresentationFormat>
  <Paragraphs>52</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Geography</vt:lpstr>
      <vt:lpstr>PowerPoint Presentation</vt:lpstr>
      <vt:lpstr>PowerPoint Presentation</vt:lpstr>
      <vt:lpstr>PowerPoint Presentation</vt:lpstr>
      <vt:lpstr>What is a volcano?</vt:lpstr>
      <vt:lpstr>PowerPoint Presentation</vt:lpstr>
      <vt:lpstr>PowerPoint Presentation</vt:lpstr>
      <vt:lpstr>PowerPoint Presentation</vt:lpstr>
      <vt:lpstr>PowerPoint Presentation</vt:lpstr>
      <vt:lpstr>PowerPoint Presentation</vt:lpstr>
      <vt:lpstr>PowerPoint Presentation</vt:lpstr>
      <vt:lpstr>Did you know?</vt:lpstr>
      <vt:lpstr>PowerPoint Presentation</vt:lpstr>
      <vt:lpstr>Now label you volcano!</vt:lpstr>
      <vt:lpstr>Can you work out whether these facts are true or false?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Suzie Rout</dc:creator>
  <cp:lastModifiedBy>David Parkin</cp:lastModifiedBy>
  <cp:revision>34</cp:revision>
  <dcterms:created xsi:type="dcterms:W3CDTF">2015-10-07T16:52:04Z</dcterms:created>
  <dcterms:modified xsi:type="dcterms:W3CDTF">2020-06-23T08:59:47Z</dcterms:modified>
</cp:coreProperties>
</file>