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84" r:id="rId7"/>
    <p:sldId id="261" r:id="rId8"/>
    <p:sldId id="262" r:id="rId9"/>
    <p:sldId id="264" r:id="rId10"/>
    <p:sldId id="267" r:id="rId11"/>
    <p:sldId id="265" r:id="rId12"/>
    <p:sldId id="268" r:id="rId13"/>
    <p:sldId id="273" r:id="rId14"/>
    <p:sldId id="274" r:id="rId15"/>
    <p:sldId id="282" r:id="rId16"/>
    <p:sldId id="283" r:id="rId17"/>
    <p:sldId id="281" r:id="rId18"/>
    <p:sldId id="285" r:id="rId19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53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697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553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54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863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4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983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270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19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84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00224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109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6623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7843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931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45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20920-C06B-4169-9DD3-283F5A1B14D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02BA07F-848E-4C5E-BA3D-EF287B55E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0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1310" y="3486359"/>
            <a:ext cx="7766936" cy="1646302"/>
          </a:xfrm>
        </p:spPr>
        <p:txBody>
          <a:bodyPr/>
          <a:lstStyle/>
          <a:p>
            <a:pPr algn="ctr"/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Welcome to our phonics workshop!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4" y="5697135"/>
            <a:ext cx="1802238" cy="901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8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37127"/>
            <a:ext cx="7624054" cy="321370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2065" y="837127"/>
            <a:ext cx="7766936" cy="1096899"/>
          </a:xfrm>
        </p:spPr>
        <p:txBody>
          <a:bodyPr>
            <a:noAutofit/>
          </a:bodyPr>
          <a:lstStyle/>
          <a:p>
            <a:pPr algn="l"/>
            <a:endParaRPr lang="en-GB" sz="4000" dirty="0">
              <a:latin typeface="SassoonPrimaryInfant" pitchFamily="2" charset="0"/>
            </a:endParaRPr>
          </a:p>
          <a:p>
            <a:pPr algn="l"/>
            <a:endParaRPr lang="en-GB" sz="4000" dirty="0">
              <a:latin typeface="SassoonPrimaryInfant" pitchFamily="2" charset="0"/>
            </a:endParaRPr>
          </a:p>
          <a:p>
            <a:pPr algn="l"/>
            <a:endParaRPr lang="en-GB" sz="4000" dirty="0">
              <a:latin typeface="SassoonPrimaryInfant" pitchFamily="2" charset="0"/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SassoonPrimaryInfant" pitchFamily="2" charset="0"/>
              </a:rPr>
              <a:t>Phonics sessions are taught in classes with differentiated activities according to each individual child’s ability.</a:t>
            </a:r>
          </a:p>
          <a:p>
            <a:pPr algn="l"/>
            <a:endParaRPr lang="en-GB" sz="4000" dirty="0"/>
          </a:p>
        </p:txBody>
      </p:sp>
      <p:sp>
        <p:nvSpPr>
          <p:cNvPr id="4" name="Rectangle 3"/>
          <p:cNvSpPr/>
          <p:nvPr/>
        </p:nvSpPr>
        <p:spPr>
          <a:xfrm>
            <a:off x="1082065" y="423550"/>
            <a:ext cx="89320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SassoonPrimaryInfant" pitchFamily="2" charset="0"/>
              </a:rPr>
              <a:t>Phonics is taught daily for 20 minutes. (revisit, teach, apply, practise)</a:t>
            </a:r>
          </a:p>
        </p:txBody>
      </p:sp>
    </p:spTree>
    <p:extLst>
      <p:ext uri="{BB962C8B-B14F-4D97-AF65-F5344CB8AC3E}">
        <p14:creationId xmlns:p14="http://schemas.microsoft.com/office/powerpoint/2010/main" val="483930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/>
              <a:t>Individual sounds / phonemes – </a:t>
            </a:r>
            <a:r>
              <a:rPr lang="en-GB" sz="3200" dirty="0" err="1"/>
              <a:t>s,a,t,p,i,n,m,d,g,o</a:t>
            </a:r>
            <a:r>
              <a:rPr lang="en-GB" sz="3200" dirty="0"/>
              <a:t>…. Teach the sound the letter makes in a word, not primarily the letter name – alphabet (can cause confusion if both are taught at the same time)</a:t>
            </a:r>
          </a:p>
          <a:p>
            <a:r>
              <a:rPr lang="en-GB" sz="3200" dirty="0"/>
              <a:t>Follow Jolly Phonics with the actions in the order of common used sounds.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54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Sounding out / blending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303" y="1270000"/>
            <a:ext cx="8596668" cy="4536425"/>
          </a:xfrm>
        </p:spPr>
        <p:txBody>
          <a:bodyPr>
            <a:noAutofit/>
          </a:bodyPr>
          <a:lstStyle/>
          <a:p>
            <a:r>
              <a:rPr lang="en-GB" sz="2800" dirty="0"/>
              <a:t>CVC (consonant, vowel, consonant) words </a:t>
            </a:r>
            <a:r>
              <a:rPr lang="en-GB" sz="2800" dirty="0" err="1"/>
              <a:t>e.g</a:t>
            </a:r>
            <a:r>
              <a:rPr lang="en-GB" sz="2800" dirty="0"/>
              <a:t> sit, pop, mat etc.</a:t>
            </a:r>
          </a:p>
          <a:p>
            <a:endParaRPr lang="en-GB" sz="2800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Each sound button makes one sound (above) </a:t>
            </a:r>
          </a:p>
          <a:p>
            <a:r>
              <a:rPr lang="en-GB" sz="2800" dirty="0"/>
              <a:t>Say each sound </a:t>
            </a:r>
          </a:p>
          <a:p>
            <a:r>
              <a:rPr lang="en-GB" sz="2800" dirty="0"/>
              <a:t>Close the gap</a:t>
            </a:r>
          </a:p>
          <a:p>
            <a:r>
              <a:rPr lang="en-GB" sz="2800" dirty="0"/>
              <a:t>Hear then say the word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485" y="2073306"/>
            <a:ext cx="2208400" cy="165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00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/>
              <a:t>Digraphs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Two letters that make one sound</a:t>
            </a:r>
          </a:p>
          <a:p>
            <a:pPr marL="0" indent="0">
              <a:buNone/>
            </a:pPr>
            <a:r>
              <a:rPr lang="en-GB" sz="4800" dirty="0"/>
              <a:t> </a:t>
            </a:r>
            <a:r>
              <a:rPr lang="en-GB" sz="4800" dirty="0" err="1"/>
              <a:t>qu,sh,ch,th,th,oo</a:t>
            </a:r>
            <a:r>
              <a:rPr lang="en-GB" sz="4800" dirty="0"/>
              <a:t>, </a:t>
            </a:r>
            <a:r>
              <a:rPr lang="en-GB" sz="4800" dirty="0" err="1"/>
              <a:t>oo,ai,ee,oa,ar,oi,ur,ow</a:t>
            </a:r>
            <a:r>
              <a:rPr lang="en-GB" sz="4800" dirty="0"/>
              <a:t>,  </a:t>
            </a:r>
          </a:p>
          <a:p>
            <a:pPr marL="0" indent="0">
              <a:buNone/>
            </a:pPr>
            <a:r>
              <a:rPr lang="en-GB" sz="4800" dirty="0"/>
              <a:t>        </a:t>
            </a:r>
            <a:endParaRPr lang="en-GB" dirty="0"/>
          </a:p>
        </p:txBody>
      </p:sp>
      <p:sp>
        <p:nvSpPr>
          <p:cNvPr id="7" name="SMARTInkShape-4"/>
          <p:cNvSpPr/>
          <p:nvPr>
            <p:custDataLst>
              <p:tags r:id="rId1"/>
            </p:custDataLst>
          </p:nvPr>
        </p:nvSpPr>
        <p:spPr>
          <a:xfrm>
            <a:off x="3867150" y="4448175"/>
            <a:ext cx="9526" cy="9526"/>
          </a:xfrm>
          <a:custGeom>
            <a:avLst/>
            <a:gdLst/>
            <a:ahLst/>
            <a:cxnLst/>
            <a:rect l="0" t="0" r="0" b="0"/>
            <a:pathLst>
              <a:path w="9526" h="9526">
                <a:moveTo>
                  <a:pt x="9525" y="9525"/>
                </a:moveTo>
                <a:lnTo>
                  <a:pt x="9525" y="9525"/>
                </a:lnTo>
                <a:lnTo>
                  <a:pt x="0" y="9525"/>
                </a:lnTo>
                <a:lnTo>
                  <a:pt x="0" y="4469"/>
                </a:lnTo>
                <a:lnTo>
                  <a:pt x="1058" y="2979"/>
                </a:lnTo>
                <a:lnTo>
                  <a:pt x="2822" y="1986"/>
                </a:lnTo>
                <a:lnTo>
                  <a:pt x="9525" y="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ARTInkShape-5"/>
          <p:cNvSpPr/>
          <p:nvPr>
            <p:custDataLst>
              <p:tags r:id="rId2"/>
            </p:custDataLst>
          </p:nvPr>
        </p:nvSpPr>
        <p:spPr>
          <a:xfrm>
            <a:off x="7829550" y="3562466"/>
            <a:ext cx="1" cy="9410"/>
          </a:xfrm>
          <a:custGeom>
            <a:avLst/>
            <a:gdLst/>
            <a:ahLst/>
            <a:cxnLst/>
            <a:rect l="0" t="0" r="0" b="0"/>
            <a:pathLst>
              <a:path w="1" h="9410">
                <a:moveTo>
                  <a:pt x="0" y="9409"/>
                </a:moveTo>
                <a:lnTo>
                  <a:pt x="0" y="9409"/>
                </a:ln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MARTInkShape-6"/>
          <p:cNvSpPr/>
          <p:nvPr>
            <p:custDataLst>
              <p:tags r:id="rId3"/>
            </p:custDataLst>
          </p:nvPr>
        </p:nvSpPr>
        <p:spPr>
          <a:xfrm>
            <a:off x="8820150" y="3543300"/>
            <a:ext cx="9526" cy="1"/>
          </a:xfrm>
          <a:custGeom>
            <a:avLst/>
            <a:gdLst/>
            <a:ahLst/>
            <a:cxnLst/>
            <a:rect l="0" t="0" r="0" b="0"/>
            <a:pathLst>
              <a:path w="9526" h="1">
                <a:moveTo>
                  <a:pt x="0" y="0"/>
                </a:moveTo>
                <a:lnTo>
                  <a:pt x="0" y="0"/>
                </a:lnTo>
                <a:lnTo>
                  <a:pt x="9525" y="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036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/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Over writing</a:t>
            </a:r>
          </a:p>
          <a:p>
            <a:r>
              <a:rPr lang="en-GB" sz="5400" dirty="0"/>
              <a:t>Letter formation</a:t>
            </a:r>
          </a:p>
          <a:p>
            <a:r>
              <a:rPr lang="en-GB" sz="5400" dirty="0"/>
              <a:t>Pencil grip – pincer / tripod ( </a:t>
            </a:r>
            <a:r>
              <a:rPr lang="en-GB" sz="5400" dirty="0" err="1"/>
              <a:t>froggy</a:t>
            </a:r>
            <a:r>
              <a:rPr lang="en-GB" sz="5400" dirty="0"/>
              <a:t> fingers)</a:t>
            </a:r>
          </a:p>
        </p:txBody>
      </p:sp>
    </p:spTree>
    <p:extLst>
      <p:ext uri="{BB962C8B-B14F-4D97-AF65-F5344CB8AC3E}">
        <p14:creationId xmlns:p14="http://schemas.microsoft.com/office/powerpoint/2010/main" val="1852398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4300" dirty="0"/>
              <a:t>Segmenting (sounding out a word) and counting the sounds on fingers.</a:t>
            </a:r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/>
              <a:t> </a:t>
            </a:r>
          </a:p>
        </p:txBody>
      </p:sp>
      <p:sp>
        <p:nvSpPr>
          <p:cNvPr id="5" name="AutoShape 4" descr="Image result for phoneme frame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712" y="3438789"/>
            <a:ext cx="4564823" cy="341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35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8000" dirty="0">
                <a:solidFill>
                  <a:srgbClr val="0070C0"/>
                </a:solidFill>
              </a:rPr>
              <a:t>Now it’s your turn!</a:t>
            </a:r>
            <a:br>
              <a:rPr lang="en-GB" sz="8000" dirty="0">
                <a:solidFill>
                  <a:srgbClr val="0070C0"/>
                </a:solidFill>
              </a:rPr>
            </a:br>
            <a:r>
              <a:rPr lang="en-GB" sz="8000" dirty="0">
                <a:solidFill>
                  <a:srgbClr val="0070C0"/>
                </a:solidFill>
              </a:rPr>
              <a:t>How many sounds are there in……..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49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337" y="1270000"/>
            <a:ext cx="5417990" cy="4186243"/>
          </a:xfrm>
        </p:spPr>
      </p:pic>
    </p:spTree>
    <p:extLst>
      <p:ext uri="{BB962C8B-B14F-4D97-AF65-F5344CB8AC3E}">
        <p14:creationId xmlns:p14="http://schemas.microsoft.com/office/powerpoint/2010/main" val="887815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168031" y="2729497"/>
            <a:ext cx="5713840" cy="2164474"/>
            <a:chOff x="3558949" y="5627244"/>
            <a:chExt cx="3825027" cy="972356"/>
          </a:xfrm>
        </p:grpSpPr>
        <p:sp>
          <p:nvSpPr>
            <p:cNvPr id="5" name="Rectangle 4"/>
            <p:cNvSpPr/>
            <p:nvPr/>
          </p:nvSpPr>
          <p:spPr>
            <a:xfrm>
              <a:off x="6108967" y="5633685"/>
              <a:ext cx="1275009" cy="9659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58949" y="5627244"/>
              <a:ext cx="1275009" cy="9723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833958" y="5633685"/>
              <a:ext cx="1275009" cy="9659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642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590" y="1078763"/>
            <a:ext cx="5822155" cy="3881437"/>
          </a:xfrm>
        </p:spPr>
      </p:pic>
    </p:spTree>
    <p:extLst>
      <p:ext uri="{BB962C8B-B14F-4D97-AF65-F5344CB8AC3E}">
        <p14:creationId xmlns:p14="http://schemas.microsoft.com/office/powerpoint/2010/main" val="2673579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380574" y="2755257"/>
            <a:ext cx="5372508" cy="2215988"/>
            <a:chOff x="3558949" y="5627245"/>
            <a:chExt cx="3825027" cy="972355"/>
          </a:xfrm>
        </p:grpSpPr>
        <p:sp>
          <p:nvSpPr>
            <p:cNvPr id="5" name="Rectangle 4"/>
            <p:cNvSpPr/>
            <p:nvPr/>
          </p:nvSpPr>
          <p:spPr>
            <a:xfrm>
              <a:off x="6108967" y="5633685"/>
              <a:ext cx="1275009" cy="9659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58949" y="5627245"/>
              <a:ext cx="1275009" cy="97235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833958" y="5633685"/>
              <a:ext cx="1275009" cy="9659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48496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7030A0"/>
                </a:solidFill>
              </a:rPr>
              <a:t>Tricky Words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i="1" dirty="0">
                <a:solidFill>
                  <a:srgbClr val="C00000"/>
                </a:solidFill>
              </a:rPr>
              <a:t>“We can not sound them out, we have to learn them off by heart.”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94" y="3464417"/>
            <a:ext cx="3403336" cy="321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09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54" y="609600"/>
            <a:ext cx="7474631" cy="5605973"/>
          </a:xfrm>
        </p:spPr>
      </p:pic>
    </p:spTree>
    <p:extLst>
      <p:ext uri="{BB962C8B-B14F-4D97-AF65-F5344CB8AC3E}">
        <p14:creationId xmlns:p14="http://schemas.microsoft.com/office/powerpoint/2010/main" val="4281635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8800" b="1" dirty="0"/>
              <a:t>When is my child ready for a book with words?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303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can you do to help your child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278576"/>
            <a:ext cx="8596668" cy="3880773"/>
          </a:xfrm>
        </p:spPr>
        <p:txBody>
          <a:bodyPr>
            <a:noAutofit/>
          </a:bodyPr>
          <a:lstStyle/>
          <a:p>
            <a:r>
              <a:rPr lang="en-GB" sz="2800" dirty="0"/>
              <a:t>Practise blending</a:t>
            </a:r>
          </a:p>
          <a:p>
            <a:r>
              <a:rPr lang="en-GB" sz="2800" dirty="0"/>
              <a:t>Games </a:t>
            </a:r>
          </a:p>
          <a:p>
            <a:r>
              <a:rPr lang="en-GB" sz="2800" dirty="0"/>
              <a:t>Share stories with discussions</a:t>
            </a:r>
          </a:p>
          <a:p>
            <a:r>
              <a:rPr lang="en-GB" sz="2800" dirty="0"/>
              <a:t>Encourage children to make up their own stories</a:t>
            </a:r>
          </a:p>
          <a:p>
            <a:r>
              <a:rPr lang="en-GB" sz="2800" dirty="0"/>
              <a:t>Looking at signs and sounds around the environment</a:t>
            </a:r>
          </a:p>
          <a:p>
            <a:r>
              <a:rPr lang="en-GB" sz="2800" dirty="0"/>
              <a:t>Sound bags</a:t>
            </a:r>
          </a:p>
          <a:p>
            <a:r>
              <a:rPr lang="en-GB" sz="2800" dirty="0"/>
              <a:t>Revisit</a:t>
            </a:r>
          </a:p>
        </p:txBody>
      </p:sp>
    </p:spTree>
    <p:extLst>
      <p:ext uri="{BB962C8B-B14F-4D97-AF65-F5344CB8AC3E}">
        <p14:creationId xmlns:p14="http://schemas.microsoft.com/office/powerpoint/2010/main" val="425418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890" y="601211"/>
            <a:ext cx="10144952" cy="4746966"/>
          </a:xfrm>
        </p:spPr>
        <p:txBody>
          <a:bodyPr>
            <a:normAutofit/>
          </a:bodyPr>
          <a:lstStyle/>
          <a:p>
            <a:r>
              <a:rPr lang="en-GB" sz="4400" dirty="0"/>
              <a:t>Frequently asked questions- </a:t>
            </a:r>
            <a:br>
              <a:rPr lang="en-GB" sz="10700" dirty="0"/>
            </a:br>
            <a:br>
              <a:rPr lang="en-GB" sz="2700" dirty="0">
                <a:solidFill>
                  <a:schemeClr val="tx1"/>
                </a:solidFill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22F6A3-9862-4B66-B965-42FFE447B899}"/>
              </a:ext>
            </a:extLst>
          </p:cNvPr>
          <p:cNvSpPr txBox="1"/>
          <p:nvPr/>
        </p:nvSpPr>
        <p:spPr>
          <a:xfrm>
            <a:off x="443023" y="1782426"/>
            <a:ext cx="1031358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800" dirty="0">
                <a:solidFill>
                  <a:schemeClr val="tx1"/>
                </a:solidFill>
              </a:rPr>
            </a:br>
            <a:br>
              <a:rPr lang="en-GB" sz="2800" dirty="0"/>
            </a:br>
            <a:br>
              <a:rPr lang="en-GB" sz="1800" dirty="0"/>
            </a:b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ACB3F0-B5CE-436B-B5F0-F922A9102D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024" y="1103547"/>
            <a:ext cx="11305954" cy="1357759"/>
          </a:xfrm>
        </p:spPr>
        <p:txBody>
          <a:bodyPr>
            <a:noAutofit/>
          </a:bodyPr>
          <a:lstStyle/>
          <a:p>
            <a:r>
              <a:rPr lang="en-GB" sz="2800" dirty="0"/>
              <a:t>Homework – when do we have to complete it? How much is expected?</a:t>
            </a:r>
          </a:p>
          <a:p>
            <a:r>
              <a:rPr lang="en-GB" sz="2800" dirty="0"/>
              <a:t>Lunchtimes – how much have they eaten? </a:t>
            </a:r>
            <a:r>
              <a:rPr lang="en-GB" sz="2800"/>
              <a:t>Have they </a:t>
            </a:r>
            <a:r>
              <a:rPr lang="en-GB" sz="2800" dirty="0"/>
              <a:t>drunk enough water today?  </a:t>
            </a:r>
          </a:p>
          <a:p>
            <a:r>
              <a:rPr lang="en-GB" sz="2800" dirty="0"/>
              <a:t>What is the behaviour system ? Fantastic Flower? Star of the week? Friday treat? </a:t>
            </a:r>
          </a:p>
          <a:p>
            <a:r>
              <a:rPr lang="en-GB" sz="2800" dirty="0">
                <a:solidFill>
                  <a:schemeClr val="tx1"/>
                </a:solidFill>
              </a:rPr>
              <a:t>Routines – when are the children in</a:t>
            </a:r>
            <a:r>
              <a:rPr lang="en-GB" sz="2800" dirty="0"/>
              <a:t>side/outside? Do they have to ask to go to the toilet / get a drink?</a:t>
            </a:r>
          </a:p>
          <a:p>
            <a:r>
              <a:rPr lang="en-GB" sz="2800" dirty="0">
                <a:solidFill>
                  <a:schemeClr val="tx1"/>
                </a:solidFill>
              </a:rPr>
              <a:t>Struggling to access remote learning?</a:t>
            </a:r>
          </a:p>
          <a:p>
            <a:r>
              <a:rPr lang="en-GB" sz="2800" dirty="0"/>
              <a:t>What is Early Essence? </a:t>
            </a:r>
          </a:p>
        </p:txBody>
      </p:sp>
    </p:spTree>
    <p:extLst>
      <p:ext uri="{BB962C8B-B14F-4D97-AF65-F5344CB8AC3E}">
        <p14:creationId xmlns:p14="http://schemas.microsoft.com/office/powerpoint/2010/main" val="3539175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890" y="601211"/>
            <a:ext cx="10144952" cy="4746966"/>
          </a:xfrm>
        </p:spPr>
        <p:txBody>
          <a:bodyPr>
            <a:normAutofit/>
          </a:bodyPr>
          <a:lstStyle/>
          <a:p>
            <a:r>
              <a:rPr lang="en-GB" sz="4400" dirty="0"/>
              <a:t>Thank you  </a:t>
            </a:r>
            <a:br>
              <a:rPr lang="en-GB" sz="10700" dirty="0"/>
            </a:br>
            <a:br>
              <a:rPr lang="en-GB" sz="2700" dirty="0">
                <a:solidFill>
                  <a:schemeClr val="tx1"/>
                </a:solidFill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22F6A3-9862-4B66-B965-42FFE447B899}"/>
              </a:ext>
            </a:extLst>
          </p:cNvPr>
          <p:cNvSpPr txBox="1"/>
          <p:nvPr/>
        </p:nvSpPr>
        <p:spPr>
          <a:xfrm>
            <a:off x="443023" y="1782426"/>
            <a:ext cx="1031358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800" dirty="0">
                <a:solidFill>
                  <a:schemeClr val="tx1"/>
                </a:solidFill>
              </a:rPr>
            </a:br>
            <a:br>
              <a:rPr lang="en-GB" sz="2800" dirty="0"/>
            </a:br>
            <a:br>
              <a:rPr lang="en-GB" sz="1800" dirty="0"/>
            </a:b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ACB3F0-B5CE-436B-B5F0-F922A9102D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024" y="1103547"/>
            <a:ext cx="11305954" cy="1357759"/>
          </a:xfrm>
        </p:spPr>
        <p:txBody>
          <a:bodyPr>
            <a:noAutofit/>
          </a:bodyPr>
          <a:lstStyle/>
          <a:p>
            <a:endParaRPr lang="en-GB" sz="2800" dirty="0"/>
          </a:p>
          <a:p>
            <a:r>
              <a:rPr lang="en-GB" sz="2800" dirty="0"/>
              <a:t>Thank you to everyone for taking the time to attend this afternoon. </a:t>
            </a:r>
          </a:p>
          <a:p>
            <a:r>
              <a:rPr lang="en-GB" sz="2800" dirty="0"/>
              <a:t>We will shortly be sending out a feedback questionnaire if you could kindly return that would be great.</a:t>
            </a:r>
          </a:p>
          <a:p>
            <a:r>
              <a:rPr lang="en-GB" sz="2800" dirty="0"/>
              <a:t>As always if there is anything we can do to help / support please get in touch.</a:t>
            </a:r>
          </a:p>
          <a:p>
            <a:r>
              <a:rPr lang="en-GB" sz="2800" dirty="0"/>
              <a:t>Copy of the presentation will be available on school  website tomorrow. 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21808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Facet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265</TotalTime>
  <Words>476</Words>
  <Application>Microsoft Office PowerPoint</Application>
  <PresentationFormat>Widescreen</PresentationFormat>
  <Paragraphs>58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SassoonPrimaryInfant</vt:lpstr>
      <vt:lpstr>Trebuchet MS</vt:lpstr>
      <vt:lpstr>Wingdings 3</vt:lpstr>
      <vt:lpstr>Facet</vt:lpstr>
      <vt:lpstr>             Welcome to our phonics workshop!</vt:lpstr>
      <vt:lpstr>  </vt:lpstr>
      <vt:lpstr>Reading</vt:lpstr>
      <vt:lpstr>Sounding out / blending </vt:lpstr>
      <vt:lpstr>Digraphs</vt:lpstr>
      <vt:lpstr>Writing</vt:lpstr>
      <vt:lpstr>PowerPoint Presentation</vt:lpstr>
      <vt:lpstr>Now it’s your turn! How many sounds are there in…….. </vt:lpstr>
      <vt:lpstr>PowerPoint Presentation</vt:lpstr>
      <vt:lpstr>PowerPoint Presentation</vt:lpstr>
      <vt:lpstr>PowerPoint Presentation</vt:lpstr>
      <vt:lpstr>PowerPoint Presentation</vt:lpstr>
      <vt:lpstr>Tricky Words</vt:lpstr>
      <vt:lpstr>PowerPoint Presentation</vt:lpstr>
      <vt:lpstr>When is my child ready for a book with words?</vt:lpstr>
      <vt:lpstr>What can you do to help your child at home?</vt:lpstr>
      <vt:lpstr>Frequently asked questions-    </vt:lpstr>
      <vt:lpstr>Thank you     </vt:lpstr>
    </vt:vector>
  </TitlesOfParts>
  <Company>Moorlands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phonics workshop!</dc:title>
  <dc:creator>Sophie Little</dc:creator>
  <cp:lastModifiedBy>Georgina Krol</cp:lastModifiedBy>
  <cp:revision>31</cp:revision>
  <cp:lastPrinted>2020-10-12T15:10:28Z</cp:lastPrinted>
  <dcterms:created xsi:type="dcterms:W3CDTF">2016-11-02T10:34:17Z</dcterms:created>
  <dcterms:modified xsi:type="dcterms:W3CDTF">2020-10-13T18:30:19Z</dcterms:modified>
</cp:coreProperties>
</file>