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1"/>
  </p:handoutMasterIdLst>
  <p:sldIdLst>
    <p:sldId id="261" r:id="rId2"/>
    <p:sldId id="258" r:id="rId3"/>
    <p:sldId id="263" r:id="rId4"/>
    <p:sldId id="264" r:id="rId5"/>
    <p:sldId id="267" r:id="rId6"/>
    <p:sldId id="285" r:id="rId7"/>
    <p:sldId id="286" r:id="rId8"/>
    <p:sldId id="287" r:id="rId9"/>
    <p:sldId id="271" r:id="rId10"/>
    <p:sldId id="288" r:id="rId11"/>
    <p:sldId id="289" r:id="rId12"/>
    <p:sldId id="274" r:id="rId13"/>
    <p:sldId id="275" r:id="rId14"/>
    <p:sldId id="290" r:id="rId15"/>
    <p:sldId id="291" r:id="rId16"/>
    <p:sldId id="292" r:id="rId17"/>
    <p:sldId id="279" r:id="rId18"/>
    <p:sldId id="280" r:id="rId19"/>
    <p:sldId id="293" r:id="rId20"/>
  </p:sldIdLst>
  <p:sldSz cx="9144000" cy="6858000" type="screen4x3"/>
  <p:notesSz cx="6858000" cy="9144000"/>
  <p:embeddedFontLst>
    <p:embeddedFont>
      <p:font typeface="Londrina Solid" panose="02000506000000020003" charset="0"/>
      <p:regular r:id="rId22"/>
    </p:embeddedFont>
    <p:embeddedFont>
      <p:font typeface="BPreplay" panose="02000503000000020004" charset="0"/>
      <p:regular r:id="rId23"/>
      <p:bold r:id="rId24"/>
      <p:italic r:id="rId25"/>
      <p:boldItalic r:id="rId26"/>
    </p:embeddedFont>
    <p:embeddedFont>
      <p:font typeface="SimSun" panose="02010600030101010101" pitchFamily="2" charset="-122"/>
      <p:regular r:id="rId27"/>
    </p:embeddedFont>
    <p:embeddedFont>
      <p:font typeface="Sassoon Infant Rg" panose="02000503030000020003" charset="0"/>
      <p:regular r:id="rId28"/>
      <p:bold r:id="rId29"/>
    </p:embeddedFont>
    <p:embeddedFont>
      <p:font typeface="Sassoon Infant Md" panose="02000603050000020003" charset="0"/>
      <p:regular r:id="rId30"/>
    </p:embeddedFont>
    <p:embeddedFont>
      <p:font typeface="Calibri" panose="020F0502020204030204" pitchFamily="34" charset="0"/>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E1FF"/>
    <a:srgbClr val="C19AB7"/>
    <a:srgbClr val="228CDB"/>
    <a:srgbClr val="9C95DC"/>
    <a:srgbClr val="4267AC"/>
    <a:srgbClr val="ADD83B"/>
    <a:srgbClr val="561E96"/>
    <a:srgbClr val="690E77"/>
    <a:srgbClr val="5FAD41"/>
    <a:srgbClr val="2D93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8" autoAdjust="0"/>
    <p:restoredTop sz="94660"/>
  </p:normalViewPr>
  <p:slideViewPr>
    <p:cSldViewPr snapToGrid="0" showGuides="1">
      <p:cViewPr varScale="1">
        <p:scale>
          <a:sx n="72" d="100"/>
          <a:sy n="72" d="100"/>
        </p:scale>
        <p:origin x="1350"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28/04/2020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4000" r="-4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rgbClr val="14B4E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467992" y="6464797"/>
            <a:ext cx="4208016"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Science</a:t>
            </a:r>
            <a:r>
              <a:rPr lang="en-GB" sz="800" dirty="0">
                <a:solidFill>
                  <a:schemeClr val="bg1"/>
                </a:solidFill>
                <a:latin typeface="BPreplay" panose="02000503000000020004" pitchFamily="50" charset="0"/>
              </a:rPr>
              <a:t> | Year 5 | Properties and Changes of Materials | Separating Mixtures | Lesson 5</a:t>
            </a:r>
          </a:p>
        </p:txBody>
      </p:sp>
      <p:sp>
        <p:nvSpPr>
          <p:cNvPr id="17" name="Text Placeholder 16"/>
          <p:cNvSpPr>
            <a:spLocks noGrp="1"/>
          </p:cNvSpPr>
          <p:nvPr>
            <p:ph type="body" sz="quarter" idx="10"/>
          </p:nvPr>
        </p:nvSpPr>
        <p:spPr/>
        <p:txBody>
          <a:bodyPr/>
          <a:lstStyle/>
          <a:p>
            <a:r>
              <a:rPr lang="en-GB" dirty="0"/>
              <a:t>Properties and Changes of Materials</a:t>
            </a:r>
          </a:p>
        </p:txBody>
      </p:sp>
      <p:sp>
        <p:nvSpPr>
          <p:cNvPr id="18" name="Title 17"/>
          <p:cNvSpPr>
            <a:spLocks noGrp="1"/>
          </p:cNvSpPr>
          <p:nvPr>
            <p:ph type="title"/>
          </p:nvPr>
        </p:nvSpPr>
        <p:spPr/>
        <p:txBody>
          <a:bodyPr/>
          <a:lstStyle/>
          <a:p>
            <a:r>
              <a:rPr lang="en-GB" dirty="0"/>
              <a:t>Science</a:t>
            </a:r>
          </a:p>
        </p:txBody>
      </p:sp>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pic>
        <p:nvPicPr>
          <p:cNvPr id="4" name="Twinkl Logo"/>
          <p:cNvPicPr>
            <a:picLocks noChangeAspect="1"/>
          </p:cNvPicPr>
          <p:nvPr/>
        </p:nvPicPr>
        <p:blipFill>
          <a:blip r:embed="rId3" cstate="print">
            <a:biLevel thresh="50000"/>
            <a:extLst>
              <a:ext uri="{28A0092B-C50C-407E-A947-70E740481C1C}">
                <a14:useLocalDpi xmlns:a14="http://schemas.microsoft.com/office/drawing/2010/main" val="0"/>
              </a:ext>
            </a:extLst>
          </a:blip>
          <a:srcRect/>
          <a:stretch>
            <a:fillRect/>
          </a:stretch>
        </p:blipFill>
        <p:spPr bwMode="auto">
          <a:xfrm>
            <a:off x="4277519" y="5719763"/>
            <a:ext cx="588962"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4E2FC91-1A1C-4CE5-BDA4-D48C87816814}"/>
              </a:ext>
            </a:extLst>
          </p:cNvPr>
          <p:cNvSpPr/>
          <p:nvPr/>
        </p:nvSpPr>
        <p:spPr>
          <a:xfrm>
            <a:off x="755653" y="1899110"/>
            <a:ext cx="7632700" cy="2800767"/>
          </a:xfrm>
          <a:prstGeom prst="rect">
            <a:avLst/>
          </a:prstGeom>
        </p:spPr>
        <p:txBody>
          <a:bodyPr wrap="square">
            <a:spAutoFit/>
          </a:bodyPr>
          <a:lstStyle/>
          <a:p>
            <a:pPr algn="ctr"/>
            <a:r>
              <a:rPr lang="en-GB" sz="8800" b="1" dirty="0">
                <a:ln w="19050">
                  <a:solidFill>
                    <a:schemeClr val="tx1"/>
                  </a:solidFill>
                </a:ln>
                <a:solidFill>
                  <a:schemeClr val="bg1"/>
                </a:solidFill>
                <a:latin typeface="Londrina Solid" panose="02000506000000020003" pitchFamily="50" charset="0"/>
              </a:rPr>
              <a:t>Separating Mixtures</a:t>
            </a:r>
          </a:p>
        </p:txBody>
      </p:sp>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use different processes to separate mixtures of materials.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identify different ways materials can be mixed together.</a:t>
            </a:r>
          </a:p>
          <a:p>
            <a:r>
              <a:rPr lang="en-US" altLang="zh-CN" dirty="0">
                <a:latin typeface="+mn-lt"/>
                <a:ea typeface="SimSun" panose="02010600030101010101" pitchFamily="2" charset="-122"/>
              </a:rPr>
              <a:t>I can understand the process of sieving, filtering, evaporating and other processes to separate mixtures of materials.</a:t>
            </a:r>
          </a:p>
          <a:p>
            <a:r>
              <a:rPr lang="en-US" altLang="zh-CN" dirty="0">
                <a:latin typeface="+mn-lt"/>
                <a:ea typeface="SimSun" panose="02010600030101010101" pitchFamily="2" charset="-122"/>
              </a:rPr>
              <a:t>I know when to use which processes to separate mixtures.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5C41BD-DB66-46F5-A075-4FD8181672CD}"/>
              </a:ext>
            </a:extLst>
          </p:cNvPr>
          <p:cNvPicPr>
            <a:picLocks noChangeAspect="1"/>
          </p:cNvPicPr>
          <p:nvPr/>
        </p:nvPicPr>
        <p:blipFill>
          <a:blip r:embed="rId2"/>
          <a:stretch>
            <a:fillRect/>
          </a:stretch>
        </p:blipFill>
        <p:spPr>
          <a:xfrm>
            <a:off x="755573" y="706900"/>
            <a:ext cx="7632854" cy="5444200"/>
          </a:xfrm>
          <a:prstGeom prst="rect">
            <a:avLst/>
          </a:prstGeom>
        </p:spPr>
      </p:pic>
      <p:sp>
        <p:nvSpPr>
          <p:cNvPr id="3" name="Rounded Rectangle 2"/>
          <p:cNvSpPr/>
          <p:nvPr/>
        </p:nvSpPr>
        <p:spPr>
          <a:xfrm>
            <a:off x="2397211" y="930875"/>
            <a:ext cx="4333104" cy="675503"/>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86762" y="470835"/>
            <a:ext cx="8220075" cy="1595581"/>
          </a:xfrm>
        </p:spPr>
        <p:txBody>
          <a:bodyPr/>
          <a:lstStyle/>
          <a:p>
            <a:r>
              <a:rPr lang="en-GB" b="0" dirty="0">
                <a:solidFill>
                  <a:schemeClr val="bg1"/>
                </a:solidFill>
                <a:latin typeface="Sassoon Infant Rg" panose="02000503030000020003" pitchFamily="50" charset="0"/>
                <a:ea typeface="Sassoon Infant Rg" panose="02000503030000020003" pitchFamily="50" charset="0"/>
              </a:rPr>
              <a:t>Supermarket Chaos!</a:t>
            </a:r>
          </a:p>
        </p:txBody>
      </p:sp>
      <p:sp>
        <p:nvSpPr>
          <p:cNvPr id="4" name="Rounded Rectangle 3"/>
          <p:cNvSpPr/>
          <p:nvPr/>
        </p:nvSpPr>
        <p:spPr>
          <a:xfrm>
            <a:off x="755650" y="2081354"/>
            <a:ext cx="2860761" cy="4011471"/>
          </a:xfrm>
          <a:prstGeom prst="roundRect">
            <a:avLst>
              <a:gd name="adj" fmla="val 457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A local supermarket has had a disaster!</a:t>
            </a:r>
          </a:p>
          <a:p>
            <a:endParaRPr lang="en-GB" altLang="en-US" sz="1600" dirty="0"/>
          </a:p>
          <a:p>
            <a:r>
              <a:rPr lang="en-GB" altLang="en-US" sz="1600" dirty="0"/>
              <a:t>Lots of their goods have got mixed up after a delivery truck was loaded up incorrectly.</a:t>
            </a:r>
          </a:p>
          <a:p>
            <a:endParaRPr lang="en-GB" altLang="en-US" sz="1600" dirty="0"/>
          </a:p>
          <a:p>
            <a:r>
              <a:rPr lang="en-GB" altLang="en-US" sz="1600" dirty="0"/>
              <a:t>The manager of the supermarket has asked for your help in separating all the items so that they can be put out on the shelves.</a:t>
            </a:r>
          </a:p>
          <a:p>
            <a:endParaRPr lang="en-GB" altLang="en-US" sz="1600" dirty="0"/>
          </a:p>
          <a:p>
            <a:r>
              <a:rPr lang="en-GB" altLang="en-US" sz="1600" dirty="0"/>
              <a:t>Have a look at the jumbled up materials and think about how they have been mixed together.</a:t>
            </a:r>
          </a:p>
        </p:txBody>
      </p:sp>
    </p:spTree>
    <p:extLst>
      <p:ext uri="{BB962C8B-B14F-4D97-AF65-F5344CB8AC3E}">
        <p14:creationId xmlns:p14="http://schemas.microsoft.com/office/powerpoint/2010/main" val="1286237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Sand and Water</a:t>
            </a:r>
          </a:p>
        </p:txBody>
      </p:sp>
      <p:sp>
        <p:nvSpPr>
          <p:cNvPr id="2" name="Rounded Rectangle 1"/>
          <p:cNvSpPr/>
          <p:nvPr/>
        </p:nvSpPr>
        <p:spPr>
          <a:xfrm>
            <a:off x="763888" y="2710249"/>
            <a:ext cx="3750447" cy="2660821"/>
          </a:xfrm>
          <a:prstGeom prst="roundRect">
            <a:avLst>
              <a:gd name="adj" fmla="val 4593"/>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Several water bottles have leaked into a bag of play sand</a:t>
            </a:r>
            <a:r>
              <a:rPr lang="en-GB" altLang="en-US" dirty="0">
                <a:latin typeface="BPreplay" panose="02000503000000020004" pitchFamily="50" charset="0"/>
              </a:rPr>
              <a:t>.</a:t>
            </a:r>
          </a:p>
        </p:txBody>
      </p:sp>
      <p:pic>
        <p:nvPicPr>
          <p:cNvPr id="7" name="Picture 6">
            <a:extLst>
              <a:ext uri="{FF2B5EF4-FFF2-40B4-BE49-F238E27FC236}">
                <a16:creationId xmlns:a16="http://schemas.microsoft.com/office/drawing/2014/main" id="{F814728C-1654-44B1-8199-1B2F0A51BE5E}"/>
              </a:ext>
            </a:extLst>
          </p:cNvPr>
          <p:cNvPicPr>
            <a:picLocks noChangeAspect="1"/>
          </p:cNvPicPr>
          <p:nvPr/>
        </p:nvPicPr>
        <p:blipFill>
          <a:blip r:embed="rId2"/>
          <a:stretch>
            <a:fillRect/>
          </a:stretch>
        </p:blipFill>
        <p:spPr>
          <a:xfrm>
            <a:off x="834538" y="3135322"/>
            <a:ext cx="3609145" cy="1810669"/>
          </a:xfrm>
          <a:prstGeom prst="rect">
            <a:avLst/>
          </a:prstGeom>
        </p:spPr>
      </p:pic>
      <p:pic>
        <p:nvPicPr>
          <p:cNvPr id="9" name="Picture 8">
            <a:extLst>
              <a:ext uri="{FF2B5EF4-FFF2-40B4-BE49-F238E27FC236}">
                <a16:creationId xmlns:a16="http://schemas.microsoft.com/office/drawing/2014/main" id="{97650B78-F828-4FEB-9345-72A4F4B4C2CA}"/>
              </a:ext>
            </a:extLst>
          </p:cNvPr>
          <p:cNvPicPr>
            <a:picLocks noChangeAspect="1"/>
          </p:cNvPicPr>
          <p:nvPr/>
        </p:nvPicPr>
        <p:blipFill>
          <a:blip r:embed="rId3"/>
          <a:stretch>
            <a:fillRect/>
          </a:stretch>
        </p:blipFill>
        <p:spPr>
          <a:xfrm>
            <a:off x="6028452" y="2839640"/>
            <a:ext cx="969348" cy="2402032"/>
          </a:xfrm>
          <a:prstGeom prst="rect">
            <a:avLst/>
          </a:prstGeom>
        </p:spPr>
      </p:pic>
    </p:spTree>
    <p:extLst>
      <p:ext uri="{BB962C8B-B14F-4D97-AF65-F5344CB8AC3E}">
        <p14:creationId xmlns:p14="http://schemas.microsoft.com/office/powerpoint/2010/main" val="466223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Salt and Water</a:t>
            </a:r>
          </a:p>
        </p:txBody>
      </p:sp>
      <p:sp>
        <p:nvSpPr>
          <p:cNvPr id="2" name="Rounded Rectangle 1"/>
          <p:cNvSpPr/>
          <p:nvPr/>
        </p:nvSpPr>
        <p:spPr>
          <a:xfrm>
            <a:off x="763888" y="2710249"/>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1943100"/>
            <a:ext cx="7632700" cy="684770"/>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A bag of salt has split open and the salt has mixed with some water from the water bottles.</a:t>
            </a:r>
          </a:p>
        </p:txBody>
      </p:sp>
      <p:pic>
        <p:nvPicPr>
          <p:cNvPr id="4" name="Picture 3">
            <a:extLst>
              <a:ext uri="{FF2B5EF4-FFF2-40B4-BE49-F238E27FC236}">
                <a16:creationId xmlns:a16="http://schemas.microsoft.com/office/drawing/2014/main" id="{79F410C3-5C20-49B6-8F5B-FE66B5CCA152}"/>
              </a:ext>
            </a:extLst>
          </p:cNvPr>
          <p:cNvPicPr>
            <a:picLocks noChangeAspect="1"/>
          </p:cNvPicPr>
          <p:nvPr/>
        </p:nvPicPr>
        <p:blipFill>
          <a:blip r:embed="rId2"/>
          <a:stretch>
            <a:fillRect/>
          </a:stretch>
        </p:blipFill>
        <p:spPr>
          <a:xfrm>
            <a:off x="2130051" y="2837905"/>
            <a:ext cx="1018120" cy="2353260"/>
          </a:xfrm>
          <a:prstGeom prst="rect">
            <a:avLst/>
          </a:prstGeom>
        </p:spPr>
      </p:pic>
      <p:pic>
        <p:nvPicPr>
          <p:cNvPr id="9" name="Picture 8">
            <a:extLst>
              <a:ext uri="{FF2B5EF4-FFF2-40B4-BE49-F238E27FC236}">
                <a16:creationId xmlns:a16="http://schemas.microsoft.com/office/drawing/2014/main" id="{44943B8C-595B-44E0-930F-3F285864201A}"/>
              </a:ext>
            </a:extLst>
          </p:cNvPr>
          <p:cNvPicPr>
            <a:picLocks noChangeAspect="1"/>
          </p:cNvPicPr>
          <p:nvPr/>
        </p:nvPicPr>
        <p:blipFill>
          <a:blip r:embed="rId3"/>
          <a:stretch>
            <a:fillRect/>
          </a:stretch>
        </p:blipFill>
        <p:spPr>
          <a:xfrm>
            <a:off x="6092441" y="2829274"/>
            <a:ext cx="969348" cy="2402032"/>
          </a:xfrm>
          <a:prstGeom prst="rect">
            <a:avLst/>
          </a:prstGeom>
        </p:spPr>
      </p:pic>
    </p:spTree>
    <p:extLst>
      <p:ext uri="{BB962C8B-B14F-4D97-AF65-F5344CB8AC3E}">
        <p14:creationId xmlns:p14="http://schemas.microsoft.com/office/powerpoint/2010/main" val="1804397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r>
              <a:rPr lang="en-GB" b="0" dirty="0">
                <a:latin typeface="+mn-lt"/>
              </a:rPr>
              <a:t>Mixed Materials – Raisins and Flour</a:t>
            </a:r>
          </a:p>
        </p:txBody>
      </p:sp>
      <p:sp>
        <p:nvSpPr>
          <p:cNvPr id="2" name="Rounded Rectangle 1"/>
          <p:cNvSpPr/>
          <p:nvPr/>
        </p:nvSpPr>
        <p:spPr>
          <a:xfrm>
            <a:off x="763888" y="2710249"/>
            <a:ext cx="3750447" cy="2660821"/>
          </a:xfrm>
          <a:prstGeom prst="roundRect">
            <a:avLst>
              <a:gd name="adj" fmla="val 4593"/>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Raisins have poured out of their boxes into the bags of flour</a:t>
            </a:r>
            <a:r>
              <a:rPr lang="en-GB" altLang="en-US" dirty="0">
                <a:latin typeface="BPreplay" panose="02000503000000020004" pitchFamily="50" charset="0"/>
              </a:rPr>
              <a:t>.</a:t>
            </a:r>
          </a:p>
        </p:txBody>
      </p:sp>
      <p:pic>
        <p:nvPicPr>
          <p:cNvPr id="7" name="Picture 6">
            <a:extLst>
              <a:ext uri="{FF2B5EF4-FFF2-40B4-BE49-F238E27FC236}">
                <a16:creationId xmlns:a16="http://schemas.microsoft.com/office/drawing/2014/main" id="{FA5ABFF5-3973-4589-BAF2-AA5CFF3B4CD5}"/>
              </a:ext>
            </a:extLst>
          </p:cNvPr>
          <p:cNvPicPr>
            <a:picLocks noChangeAspect="1"/>
          </p:cNvPicPr>
          <p:nvPr/>
        </p:nvPicPr>
        <p:blipFill>
          <a:blip r:embed="rId2"/>
          <a:stretch>
            <a:fillRect/>
          </a:stretch>
        </p:blipFill>
        <p:spPr>
          <a:xfrm>
            <a:off x="1116814" y="2911049"/>
            <a:ext cx="2883658" cy="2255716"/>
          </a:xfrm>
          <a:prstGeom prst="rect">
            <a:avLst/>
          </a:prstGeom>
        </p:spPr>
      </p:pic>
      <p:pic>
        <p:nvPicPr>
          <p:cNvPr id="8" name="Picture 7">
            <a:extLst>
              <a:ext uri="{FF2B5EF4-FFF2-40B4-BE49-F238E27FC236}">
                <a16:creationId xmlns:a16="http://schemas.microsoft.com/office/drawing/2014/main" id="{D104ADA7-0B11-4B3A-9FD0-58200D9D1C6A}"/>
              </a:ext>
            </a:extLst>
          </p:cNvPr>
          <p:cNvPicPr>
            <a:picLocks noChangeAspect="1"/>
          </p:cNvPicPr>
          <p:nvPr/>
        </p:nvPicPr>
        <p:blipFill>
          <a:blip r:embed="rId3"/>
          <a:stretch>
            <a:fillRect/>
          </a:stretch>
        </p:blipFill>
        <p:spPr>
          <a:xfrm>
            <a:off x="5601695" y="2847035"/>
            <a:ext cx="1822862" cy="2383743"/>
          </a:xfrm>
          <a:prstGeom prst="rect">
            <a:avLst/>
          </a:prstGeom>
        </p:spPr>
      </p:pic>
    </p:spTree>
    <p:extLst>
      <p:ext uri="{BB962C8B-B14F-4D97-AF65-F5344CB8AC3E}">
        <p14:creationId xmlns:p14="http://schemas.microsoft.com/office/powerpoint/2010/main" val="262572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Autofit/>
          </a:bodyPr>
          <a:lstStyle/>
          <a:p>
            <a:pPr algn="ctr"/>
            <a:r>
              <a:rPr lang="en-GB" b="0" dirty="0">
                <a:latin typeface="+mn-lt"/>
              </a:rPr>
              <a:t>Mixed Materials – </a:t>
            </a:r>
            <a:br>
              <a:rPr lang="en-GB" b="0" dirty="0">
                <a:latin typeface="+mn-lt"/>
              </a:rPr>
            </a:br>
            <a:r>
              <a:rPr lang="en-GB" b="0" dirty="0">
                <a:latin typeface="+mn-lt"/>
              </a:rPr>
              <a:t>Paper clips and Rice</a:t>
            </a:r>
          </a:p>
        </p:txBody>
      </p:sp>
      <p:sp>
        <p:nvSpPr>
          <p:cNvPr id="2" name="Rounded Rectangle 1"/>
          <p:cNvSpPr/>
          <p:nvPr/>
        </p:nvSpPr>
        <p:spPr>
          <a:xfrm>
            <a:off x="763888" y="2710249"/>
            <a:ext cx="3750447" cy="2660821"/>
          </a:xfrm>
          <a:prstGeom prst="roundRect">
            <a:avLst>
              <a:gd name="adj" fmla="val 4593"/>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4637903" y="2710248"/>
            <a:ext cx="3750447" cy="2660821"/>
          </a:xfrm>
          <a:prstGeom prst="roundRect">
            <a:avLst>
              <a:gd name="adj" fmla="val 4593"/>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ounded Rectangle 2"/>
          <p:cNvSpPr/>
          <p:nvPr/>
        </p:nvSpPr>
        <p:spPr>
          <a:xfrm>
            <a:off x="755650" y="2081354"/>
            <a:ext cx="7632700" cy="546516"/>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Some boxes of paper clips have spilled into the bags of rice</a:t>
            </a:r>
            <a:r>
              <a:rPr lang="en-GB" altLang="en-US" dirty="0">
                <a:latin typeface="BPreplay" panose="02000503000000020004" pitchFamily="50" charset="0"/>
              </a:rPr>
              <a:t>.</a:t>
            </a:r>
          </a:p>
        </p:txBody>
      </p:sp>
      <p:pic>
        <p:nvPicPr>
          <p:cNvPr id="8" name="Picture 7">
            <a:extLst>
              <a:ext uri="{FF2B5EF4-FFF2-40B4-BE49-F238E27FC236}">
                <a16:creationId xmlns:a16="http://schemas.microsoft.com/office/drawing/2014/main" id="{1EDB96A2-B983-4589-9FB6-2C181B864996}"/>
              </a:ext>
            </a:extLst>
          </p:cNvPr>
          <p:cNvPicPr>
            <a:picLocks noChangeAspect="1"/>
          </p:cNvPicPr>
          <p:nvPr/>
        </p:nvPicPr>
        <p:blipFill>
          <a:blip r:embed="rId2"/>
          <a:stretch>
            <a:fillRect/>
          </a:stretch>
        </p:blipFill>
        <p:spPr>
          <a:xfrm>
            <a:off x="882097" y="2815255"/>
            <a:ext cx="3353091" cy="2450804"/>
          </a:xfrm>
          <a:prstGeom prst="rect">
            <a:avLst/>
          </a:prstGeom>
        </p:spPr>
      </p:pic>
      <p:pic>
        <p:nvPicPr>
          <p:cNvPr id="9" name="Picture 8">
            <a:extLst>
              <a:ext uri="{FF2B5EF4-FFF2-40B4-BE49-F238E27FC236}">
                <a16:creationId xmlns:a16="http://schemas.microsoft.com/office/drawing/2014/main" id="{150FA072-9F48-4BC9-8739-93C7C8401BE4}"/>
              </a:ext>
            </a:extLst>
          </p:cNvPr>
          <p:cNvPicPr>
            <a:picLocks noChangeAspect="1"/>
          </p:cNvPicPr>
          <p:nvPr/>
        </p:nvPicPr>
        <p:blipFill>
          <a:blip r:embed="rId3"/>
          <a:stretch>
            <a:fillRect/>
          </a:stretch>
        </p:blipFill>
        <p:spPr>
          <a:xfrm>
            <a:off x="5760204" y="2864027"/>
            <a:ext cx="1505843" cy="2353260"/>
          </a:xfrm>
          <a:prstGeom prst="rect">
            <a:avLst/>
          </a:prstGeom>
        </p:spPr>
      </p:pic>
    </p:spTree>
    <p:extLst>
      <p:ext uri="{BB962C8B-B14F-4D97-AF65-F5344CB8AC3E}">
        <p14:creationId xmlns:p14="http://schemas.microsoft.com/office/powerpoint/2010/main" val="146514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GB" sz="2400" b="0" dirty="0">
                <a:latin typeface="Sassoon Infant Rg" panose="02000503030000020003" pitchFamily="50" charset="0"/>
                <a:ea typeface="Sassoon Infant Rg" panose="02000503030000020003" pitchFamily="50" charset="0"/>
              </a:rPr>
              <a:t>Mixed Materials – Can you match the correct pair together?</a:t>
            </a:r>
          </a:p>
        </p:txBody>
      </p:sp>
      <p:sp>
        <p:nvSpPr>
          <p:cNvPr id="2" name="Rounded Rectangle 1"/>
          <p:cNvSpPr/>
          <p:nvPr/>
        </p:nvSpPr>
        <p:spPr>
          <a:xfrm>
            <a:off x="755650" y="1733550"/>
            <a:ext cx="1774876" cy="1695450"/>
          </a:xfrm>
          <a:prstGeom prst="roundRect">
            <a:avLst>
              <a:gd name="adj" fmla="val 7747"/>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1733550"/>
            <a:ext cx="1774876" cy="1695450"/>
          </a:xfrm>
          <a:prstGeom prst="roundRect">
            <a:avLst>
              <a:gd name="adj" fmla="val 774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1733550"/>
            <a:ext cx="1774876" cy="1695450"/>
          </a:xfrm>
          <a:prstGeom prst="roundRect">
            <a:avLst>
              <a:gd name="adj" fmla="val 7747"/>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1733550"/>
            <a:ext cx="1774876" cy="1695450"/>
          </a:xfrm>
          <a:prstGeom prst="roundRect">
            <a:avLst>
              <a:gd name="adj" fmla="val 7747"/>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A. Sand and water.</a:t>
            </a:r>
          </a:p>
        </p:txBody>
      </p:sp>
      <p:sp>
        <p:nvSpPr>
          <p:cNvPr id="13" name="Rounded Rectangle 12"/>
          <p:cNvSpPr/>
          <p:nvPr/>
        </p:nvSpPr>
        <p:spPr>
          <a:xfrm>
            <a:off x="272256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B. Raisins and flour.</a:t>
            </a:r>
          </a:p>
        </p:txBody>
      </p:sp>
      <p:sp>
        <p:nvSpPr>
          <p:cNvPr id="16" name="Rounded Rectangle 15"/>
          <p:cNvSpPr/>
          <p:nvPr/>
        </p:nvSpPr>
        <p:spPr>
          <a:xfrm>
            <a:off x="4689470"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C. Paper clips and rice.</a:t>
            </a:r>
          </a:p>
        </p:txBody>
      </p:sp>
      <p:sp>
        <p:nvSpPr>
          <p:cNvPr id="18" name="Rounded Rectangle 17"/>
          <p:cNvSpPr/>
          <p:nvPr/>
        </p:nvSpPr>
        <p:spPr>
          <a:xfrm>
            <a:off x="6613474" y="3590925"/>
            <a:ext cx="1774876" cy="2501900"/>
          </a:xfrm>
          <a:prstGeom prst="roundRect">
            <a:avLst>
              <a:gd name="adj" fmla="val 9154"/>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chemeClr val="tx1"/>
                </a:solidFill>
              </a:rPr>
              <a:t>D. Salt and water.</a:t>
            </a:r>
          </a:p>
        </p:txBody>
      </p:sp>
      <p:pic>
        <p:nvPicPr>
          <p:cNvPr id="7" name="Picture 6">
            <a:extLst>
              <a:ext uri="{FF2B5EF4-FFF2-40B4-BE49-F238E27FC236}">
                <a16:creationId xmlns:a16="http://schemas.microsoft.com/office/drawing/2014/main" id="{A4B85580-090D-44DB-987F-BC1175180AE8}"/>
              </a:ext>
            </a:extLst>
          </p:cNvPr>
          <p:cNvPicPr>
            <a:picLocks noChangeAspect="1"/>
          </p:cNvPicPr>
          <p:nvPr/>
        </p:nvPicPr>
        <p:blipFill>
          <a:blip r:embed="rId2"/>
          <a:stretch>
            <a:fillRect/>
          </a:stretch>
        </p:blipFill>
        <p:spPr>
          <a:xfrm>
            <a:off x="946622" y="4311794"/>
            <a:ext cx="1444877" cy="1652159"/>
          </a:xfrm>
          <a:prstGeom prst="rect">
            <a:avLst/>
          </a:prstGeom>
        </p:spPr>
      </p:pic>
      <p:pic>
        <p:nvPicPr>
          <p:cNvPr id="21" name="Picture 20">
            <a:extLst>
              <a:ext uri="{FF2B5EF4-FFF2-40B4-BE49-F238E27FC236}">
                <a16:creationId xmlns:a16="http://schemas.microsoft.com/office/drawing/2014/main" id="{1AF6B078-37E1-4257-967B-FDF05CC8D0B9}"/>
              </a:ext>
            </a:extLst>
          </p:cNvPr>
          <p:cNvPicPr>
            <a:picLocks noChangeAspect="1"/>
          </p:cNvPicPr>
          <p:nvPr/>
        </p:nvPicPr>
        <p:blipFill>
          <a:blip r:embed="rId3"/>
          <a:stretch>
            <a:fillRect/>
          </a:stretch>
        </p:blipFill>
        <p:spPr>
          <a:xfrm>
            <a:off x="3122600" y="4311794"/>
            <a:ext cx="932769" cy="1719221"/>
          </a:xfrm>
          <a:prstGeom prst="rect">
            <a:avLst/>
          </a:prstGeom>
        </p:spPr>
      </p:pic>
      <p:pic>
        <p:nvPicPr>
          <p:cNvPr id="22" name="Picture 21">
            <a:extLst>
              <a:ext uri="{FF2B5EF4-FFF2-40B4-BE49-F238E27FC236}">
                <a16:creationId xmlns:a16="http://schemas.microsoft.com/office/drawing/2014/main" id="{D0BA8797-D3D9-4656-8F80-8F20E039521D}"/>
              </a:ext>
            </a:extLst>
          </p:cNvPr>
          <p:cNvPicPr>
            <a:picLocks noChangeAspect="1"/>
          </p:cNvPicPr>
          <p:nvPr/>
        </p:nvPicPr>
        <p:blipFill>
          <a:blip r:embed="rId4"/>
          <a:stretch>
            <a:fillRect/>
          </a:stretch>
        </p:blipFill>
        <p:spPr>
          <a:xfrm>
            <a:off x="5110694" y="4222294"/>
            <a:ext cx="786452" cy="1749704"/>
          </a:xfrm>
          <a:prstGeom prst="rect">
            <a:avLst/>
          </a:prstGeom>
        </p:spPr>
      </p:pic>
      <p:pic>
        <p:nvPicPr>
          <p:cNvPr id="23" name="Picture 22">
            <a:extLst>
              <a:ext uri="{FF2B5EF4-FFF2-40B4-BE49-F238E27FC236}">
                <a16:creationId xmlns:a16="http://schemas.microsoft.com/office/drawing/2014/main" id="{95061AC1-C613-4870-8CFF-299AEA883D6B}"/>
              </a:ext>
            </a:extLst>
          </p:cNvPr>
          <p:cNvPicPr>
            <a:picLocks noChangeAspect="1"/>
          </p:cNvPicPr>
          <p:nvPr/>
        </p:nvPicPr>
        <p:blipFill>
          <a:blip r:embed="rId5"/>
          <a:stretch>
            <a:fillRect/>
          </a:stretch>
        </p:blipFill>
        <p:spPr>
          <a:xfrm>
            <a:off x="6801680" y="4381147"/>
            <a:ext cx="1383912" cy="1530229"/>
          </a:xfrm>
          <a:prstGeom prst="rect">
            <a:avLst/>
          </a:prstGeom>
        </p:spPr>
      </p:pic>
    </p:spTree>
    <p:extLst>
      <p:ext uri="{BB962C8B-B14F-4D97-AF65-F5344CB8AC3E}">
        <p14:creationId xmlns:p14="http://schemas.microsoft.com/office/powerpoint/2010/main" val="1609599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14450"/>
            <a:ext cx="7632700" cy="428625"/>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How did you do?</a:t>
            </a:r>
          </a:p>
        </p:txBody>
      </p:sp>
      <p:sp>
        <p:nvSpPr>
          <p:cNvPr id="6" name="Title 5"/>
          <p:cNvSpPr>
            <a:spLocks noGrp="1"/>
          </p:cNvSpPr>
          <p:nvPr>
            <p:ph type="title"/>
          </p:nvPr>
        </p:nvSpPr>
        <p:spPr>
          <a:xfrm>
            <a:off x="461962" y="635953"/>
            <a:ext cx="8220075" cy="748766"/>
          </a:xfrm>
        </p:spPr>
        <p:txBody>
          <a:bodyPr>
            <a:noAutofit/>
          </a:bodyPr>
          <a:lstStyle/>
          <a:p>
            <a:r>
              <a:rPr lang="en-GB" b="0" dirty="0">
                <a:latin typeface="Sassoon Infant Rg" panose="02000503030000020003" pitchFamily="50" charset="0"/>
                <a:ea typeface="Sassoon Infant Rg" panose="02000503030000020003" pitchFamily="50" charset="0"/>
              </a:rPr>
              <a:t>Mixed Materials</a:t>
            </a:r>
          </a:p>
        </p:txBody>
      </p:sp>
      <p:sp>
        <p:nvSpPr>
          <p:cNvPr id="2" name="Rounded Rectangle 1"/>
          <p:cNvSpPr/>
          <p:nvPr/>
        </p:nvSpPr>
        <p:spPr>
          <a:xfrm>
            <a:off x="755650" y="1905000"/>
            <a:ext cx="1774876" cy="1695450"/>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1905000"/>
            <a:ext cx="1774876" cy="1695450"/>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1905000"/>
            <a:ext cx="1774876" cy="1695450"/>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1905000"/>
            <a:ext cx="1774876" cy="1695450"/>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600450"/>
            <a:ext cx="1774876" cy="2492375"/>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A. Sand and water.</a:t>
            </a:r>
          </a:p>
        </p:txBody>
      </p:sp>
      <p:sp>
        <p:nvSpPr>
          <p:cNvPr id="13" name="Rounded Rectangle 12"/>
          <p:cNvSpPr/>
          <p:nvPr/>
        </p:nvSpPr>
        <p:spPr>
          <a:xfrm>
            <a:off x="2722560" y="3600450"/>
            <a:ext cx="1774876" cy="2492375"/>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B. Raisins and flour.</a:t>
            </a:r>
          </a:p>
        </p:txBody>
      </p:sp>
      <p:sp>
        <p:nvSpPr>
          <p:cNvPr id="16" name="Rounded Rectangle 15"/>
          <p:cNvSpPr/>
          <p:nvPr/>
        </p:nvSpPr>
        <p:spPr>
          <a:xfrm>
            <a:off x="6613474" y="3600450"/>
            <a:ext cx="1774876" cy="2498014"/>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C. Paper clips and rice.</a:t>
            </a:r>
          </a:p>
        </p:txBody>
      </p:sp>
      <p:sp>
        <p:nvSpPr>
          <p:cNvPr id="18" name="Rounded Rectangle 17"/>
          <p:cNvSpPr/>
          <p:nvPr/>
        </p:nvSpPr>
        <p:spPr>
          <a:xfrm>
            <a:off x="4689470" y="3600450"/>
            <a:ext cx="1774876" cy="2492375"/>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D. Salt and water.</a:t>
            </a:r>
          </a:p>
        </p:txBody>
      </p:sp>
      <p:pic>
        <p:nvPicPr>
          <p:cNvPr id="21" name="Picture 20">
            <a:extLst>
              <a:ext uri="{FF2B5EF4-FFF2-40B4-BE49-F238E27FC236}">
                <a16:creationId xmlns:a16="http://schemas.microsoft.com/office/drawing/2014/main" id="{F33963B5-82A7-46B7-B370-A610FD4B6C09}"/>
              </a:ext>
            </a:extLst>
          </p:cNvPr>
          <p:cNvPicPr>
            <a:picLocks noChangeAspect="1"/>
          </p:cNvPicPr>
          <p:nvPr/>
        </p:nvPicPr>
        <p:blipFill>
          <a:blip r:embed="rId2"/>
          <a:stretch>
            <a:fillRect/>
          </a:stretch>
        </p:blipFill>
        <p:spPr>
          <a:xfrm>
            <a:off x="920649" y="4311794"/>
            <a:ext cx="1444877" cy="1652159"/>
          </a:xfrm>
          <a:prstGeom prst="rect">
            <a:avLst/>
          </a:prstGeom>
        </p:spPr>
      </p:pic>
      <p:pic>
        <p:nvPicPr>
          <p:cNvPr id="22" name="Picture 21">
            <a:extLst>
              <a:ext uri="{FF2B5EF4-FFF2-40B4-BE49-F238E27FC236}">
                <a16:creationId xmlns:a16="http://schemas.microsoft.com/office/drawing/2014/main" id="{41E97011-A2A3-4AA8-B735-D14B1F8D3A25}"/>
              </a:ext>
            </a:extLst>
          </p:cNvPr>
          <p:cNvPicPr>
            <a:picLocks noChangeAspect="1"/>
          </p:cNvPicPr>
          <p:nvPr/>
        </p:nvPicPr>
        <p:blipFill>
          <a:blip r:embed="rId3"/>
          <a:stretch>
            <a:fillRect/>
          </a:stretch>
        </p:blipFill>
        <p:spPr>
          <a:xfrm>
            <a:off x="3092238" y="4278262"/>
            <a:ext cx="932769" cy="1719221"/>
          </a:xfrm>
          <a:prstGeom prst="rect">
            <a:avLst/>
          </a:prstGeom>
        </p:spPr>
      </p:pic>
      <p:pic>
        <p:nvPicPr>
          <p:cNvPr id="23" name="Picture 22">
            <a:extLst>
              <a:ext uri="{FF2B5EF4-FFF2-40B4-BE49-F238E27FC236}">
                <a16:creationId xmlns:a16="http://schemas.microsoft.com/office/drawing/2014/main" id="{EEC57A36-D1BD-4B6C-8D37-B473474AFA29}"/>
              </a:ext>
            </a:extLst>
          </p:cNvPr>
          <p:cNvPicPr>
            <a:picLocks noChangeAspect="1"/>
          </p:cNvPicPr>
          <p:nvPr/>
        </p:nvPicPr>
        <p:blipFill>
          <a:blip r:embed="rId4"/>
          <a:stretch>
            <a:fillRect/>
          </a:stretch>
        </p:blipFill>
        <p:spPr>
          <a:xfrm>
            <a:off x="4957084" y="4372757"/>
            <a:ext cx="1383912" cy="1530229"/>
          </a:xfrm>
          <a:prstGeom prst="rect">
            <a:avLst/>
          </a:prstGeom>
        </p:spPr>
      </p:pic>
      <p:pic>
        <p:nvPicPr>
          <p:cNvPr id="24" name="Picture 23">
            <a:extLst>
              <a:ext uri="{FF2B5EF4-FFF2-40B4-BE49-F238E27FC236}">
                <a16:creationId xmlns:a16="http://schemas.microsoft.com/office/drawing/2014/main" id="{0BAF367C-F79D-4B3A-8993-BA5BE6D8ABE8}"/>
              </a:ext>
            </a:extLst>
          </p:cNvPr>
          <p:cNvPicPr>
            <a:picLocks noChangeAspect="1"/>
          </p:cNvPicPr>
          <p:nvPr/>
        </p:nvPicPr>
        <p:blipFill>
          <a:blip r:embed="rId5"/>
          <a:stretch>
            <a:fillRect/>
          </a:stretch>
        </p:blipFill>
        <p:spPr>
          <a:xfrm>
            <a:off x="7095493" y="4200822"/>
            <a:ext cx="810838" cy="1792379"/>
          </a:xfrm>
          <a:prstGeom prst="rect">
            <a:avLst/>
          </a:prstGeom>
        </p:spPr>
      </p:pic>
    </p:spTree>
    <p:extLst>
      <p:ext uri="{BB962C8B-B14F-4D97-AF65-F5344CB8AC3E}">
        <p14:creationId xmlns:p14="http://schemas.microsoft.com/office/powerpoint/2010/main" val="3930431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8941"/>
            <a:ext cx="7632700" cy="834729"/>
          </a:xfrm>
          <a:prstGeom prst="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Since each of these mixtures of materials has been mixed differently, you will need to use different processes to separate them.</a:t>
            </a:r>
          </a:p>
          <a:p>
            <a:pPr algn="ctr"/>
            <a:r>
              <a:rPr lang="en-GB" altLang="en-US" dirty="0">
                <a:solidFill>
                  <a:schemeClr val="tx1"/>
                </a:solidFill>
              </a:rPr>
              <a:t>How could you separate them?</a:t>
            </a:r>
          </a:p>
        </p:txBody>
      </p:sp>
      <p:sp>
        <p:nvSpPr>
          <p:cNvPr id="6" name="Title 5"/>
          <p:cNvSpPr>
            <a:spLocks noGrp="1"/>
          </p:cNvSpPr>
          <p:nvPr>
            <p:ph type="title"/>
          </p:nvPr>
        </p:nvSpPr>
        <p:spPr>
          <a:xfrm>
            <a:off x="461962" y="635953"/>
            <a:ext cx="8220075" cy="748766"/>
          </a:xfrm>
        </p:spPr>
        <p:txBody>
          <a:bodyPr>
            <a:noAutofit/>
          </a:bodyPr>
          <a:lstStyle/>
          <a:p>
            <a:r>
              <a:rPr lang="en-GB" b="0" dirty="0">
                <a:latin typeface="Sassoon Infant Rg" panose="02000503030000020003" pitchFamily="50" charset="0"/>
                <a:ea typeface="Sassoon Infant Rg" panose="02000503030000020003" pitchFamily="50" charset="0"/>
              </a:rPr>
              <a:t>Mixed Materials</a:t>
            </a:r>
          </a:p>
        </p:txBody>
      </p:sp>
      <p:sp>
        <p:nvSpPr>
          <p:cNvPr id="2" name="Rounded Rectangle 1"/>
          <p:cNvSpPr/>
          <p:nvPr/>
        </p:nvSpPr>
        <p:spPr>
          <a:xfrm>
            <a:off x="755650" y="2378367"/>
            <a:ext cx="1774876" cy="1479257"/>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1. A suspension - a mixture of a liquid and solid particles that will not dissolve.</a:t>
            </a:r>
          </a:p>
        </p:txBody>
      </p:sp>
      <p:sp>
        <p:nvSpPr>
          <p:cNvPr id="8" name="Rounded Rectangle 7"/>
          <p:cNvSpPr/>
          <p:nvPr/>
        </p:nvSpPr>
        <p:spPr>
          <a:xfrm>
            <a:off x="2722560" y="2378367"/>
            <a:ext cx="1774876" cy="1479257"/>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2. A mixture of two solids.</a:t>
            </a:r>
          </a:p>
        </p:txBody>
      </p:sp>
      <p:sp>
        <p:nvSpPr>
          <p:cNvPr id="9" name="Rounded Rectangle 8"/>
          <p:cNvSpPr/>
          <p:nvPr/>
        </p:nvSpPr>
        <p:spPr>
          <a:xfrm>
            <a:off x="4689470" y="2378367"/>
            <a:ext cx="1774876" cy="1479257"/>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3. A solution - a solid dissolved in a liquid.</a:t>
            </a:r>
          </a:p>
        </p:txBody>
      </p:sp>
      <p:sp>
        <p:nvSpPr>
          <p:cNvPr id="10" name="Rounded Rectangle 9"/>
          <p:cNvSpPr/>
          <p:nvPr/>
        </p:nvSpPr>
        <p:spPr>
          <a:xfrm>
            <a:off x="6613474" y="2378367"/>
            <a:ext cx="1774876" cy="1479257"/>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4. A mixture of two solids</a:t>
            </a:r>
            <a:r>
              <a:rPr lang="en-GB" altLang="en-US" dirty="0">
                <a:latin typeface="BPreplay" panose="02000503000000020004" pitchFamily="50" charset="0"/>
              </a:rPr>
              <a:t>.</a:t>
            </a:r>
          </a:p>
        </p:txBody>
      </p:sp>
      <p:sp>
        <p:nvSpPr>
          <p:cNvPr id="3" name="Rounded Rectangle 2"/>
          <p:cNvSpPr/>
          <p:nvPr/>
        </p:nvSpPr>
        <p:spPr>
          <a:xfrm>
            <a:off x="755650" y="3829049"/>
            <a:ext cx="1774876" cy="2263775"/>
          </a:xfrm>
          <a:prstGeom prst="roundRect">
            <a:avLst>
              <a:gd name="adj" fmla="val 0"/>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A. Sand and water.</a:t>
            </a:r>
          </a:p>
        </p:txBody>
      </p:sp>
      <p:sp>
        <p:nvSpPr>
          <p:cNvPr id="13" name="Rounded Rectangle 12"/>
          <p:cNvSpPr/>
          <p:nvPr/>
        </p:nvSpPr>
        <p:spPr>
          <a:xfrm>
            <a:off x="2722560" y="3829049"/>
            <a:ext cx="1774876" cy="2263776"/>
          </a:xfrm>
          <a:prstGeom prst="roundRect">
            <a:avLst>
              <a:gd name="adj" fmla="val 0"/>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B. Raisins and flour.</a:t>
            </a:r>
          </a:p>
        </p:txBody>
      </p:sp>
      <p:sp>
        <p:nvSpPr>
          <p:cNvPr id="16" name="Rounded Rectangle 15"/>
          <p:cNvSpPr/>
          <p:nvPr/>
        </p:nvSpPr>
        <p:spPr>
          <a:xfrm>
            <a:off x="6613474" y="3857624"/>
            <a:ext cx="1774876" cy="2240839"/>
          </a:xfrm>
          <a:prstGeom prst="roundRect">
            <a:avLst>
              <a:gd name="adj" fmla="val 0"/>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C. Paper clips and rice.</a:t>
            </a:r>
          </a:p>
        </p:txBody>
      </p:sp>
      <p:sp>
        <p:nvSpPr>
          <p:cNvPr id="18" name="Rounded Rectangle 17"/>
          <p:cNvSpPr/>
          <p:nvPr/>
        </p:nvSpPr>
        <p:spPr>
          <a:xfrm>
            <a:off x="4689470" y="3829049"/>
            <a:ext cx="1774876" cy="2263776"/>
          </a:xfrm>
          <a:prstGeom prst="roundRect">
            <a:avLst>
              <a:gd name="adj" fmla="val 0"/>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t>D. Salt and water.</a:t>
            </a:r>
          </a:p>
        </p:txBody>
      </p:sp>
      <p:pic>
        <p:nvPicPr>
          <p:cNvPr id="23" name="Picture 22">
            <a:extLst>
              <a:ext uri="{FF2B5EF4-FFF2-40B4-BE49-F238E27FC236}">
                <a16:creationId xmlns:a16="http://schemas.microsoft.com/office/drawing/2014/main" id="{D4C0B218-B5E9-42CF-A967-F872BE568488}"/>
              </a:ext>
            </a:extLst>
          </p:cNvPr>
          <p:cNvPicPr>
            <a:picLocks noChangeAspect="1"/>
          </p:cNvPicPr>
          <p:nvPr/>
        </p:nvPicPr>
        <p:blipFill>
          <a:blip r:embed="rId2"/>
          <a:stretch>
            <a:fillRect/>
          </a:stretch>
        </p:blipFill>
        <p:spPr>
          <a:xfrm>
            <a:off x="1065668" y="4522634"/>
            <a:ext cx="1260489" cy="1441319"/>
          </a:xfrm>
          <a:prstGeom prst="rect">
            <a:avLst/>
          </a:prstGeom>
        </p:spPr>
      </p:pic>
      <p:pic>
        <p:nvPicPr>
          <p:cNvPr id="24" name="Picture 23">
            <a:extLst>
              <a:ext uri="{FF2B5EF4-FFF2-40B4-BE49-F238E27FC236}">
                <a16:creationId xmlns:a16="http://schemas.microsoft.com/office/drawing/2014/main" id="{ABB6C225-52B3-4750-B0DD-FBC9CF7AB6B6}"/>
              </a:ext>
            </a:extLst>
          </p:cNvPr>
          <p:cNvPicPr>
            <a:picLocks noChangeAspect="1"/>
          </p:cNvPicPr>
          <p:nvPr/>
        </p:nvPicPr>
        <p:blipFill>
          <a:blip r:embed="rId3"/>
          <a:stretch>
            <a:fillRect/>
          </a:stretch>
        </p:blipFill>
        <p:spPr>
          <a:xfrm>
            <a:off x="3232400" y="4605556"/>
            <a:ext cx="755195" cy="1391927"/>
          </a:xfrm>
          <a:prstGeom prst="rect">
            <a:avLst/>
          </a:prstGeom>
        </p:spPr>
      </p:pic>
      <p:pic>
        <p:nvPicPr>
          <p:cNvPr id="25" name="Picture 24">
            <a:extLst>
              <a:ext uri="{FF2B5EF4-FFF2-40B4-BE49-F238E27FC236}">
                <a16:creationId xmlns:a16="http://schemas.microsoft.com/office/drawing/2014/main" id="{BD419ACD-AAB8-462D-9395-250125C571BB}"/>
              </a:ext>
            </a:extLst>
          </p:cNvPr>
          <p:cNvPicPr>
            <a:picLocks noChangeAspect="1"/>
          </p:cNvPicPr>
          <p:nvPr/>
        </p:nvPicPr>
        <p:blipFill>
          <a:blip r:embed="rId4"/>
          <a:stretch>
            <a:fillRect/>
          </a:stretch>
        </p:blipFill>
        <p:spPr>
          <a:xfrm>
            <a:off x="5007276" y="4640564"/>
            <a:ext cx="1141712" cy="1262422"/>
          </a:xfrm>
          <a:prstGeom prst="rect">
            <a:avLst/>
          </a:prstGeom>
        </p:spPr>
      </p:pic>
      <p:pic>
        <p:nvPicPr>
          <p:cNvPr id="26" name="Picture 25">
            <a:extLst>
              <a:ext uri="{FF2B5EF4-FFF2-40B4-BE49-F238E27FC236}">
                <a16:creationId xmlns:a16="http://schemas.microsoft.com/office/drawing/2014/main" id="{27D67A6F-5A33-4142-B26D-09C7ADCEBF23}"/>
              </a:ext>
            </a:extLst>
          </p:cNvPr>
          <p:cNvPicPr>
            <a:picLocks noChangeAspect="1"/>
          </p:cNvPicPr>
          <p:nvPr/>
        </p:nvPicPr>
        <p:blipFill>
          <a:blip r:embed="rId5"/>
          <a:stretch>
            <a:fillRect/>
          </a:stretch>
        </p:blipFill>
        <p:spPr>
          <a:xfrm>
            <a:off x="7202306" y="4605233"/>
            <a:ext cx="597212" cy="1320153"/>
          </a:xfrm>
          <a:prstGeom prst="rect">
            <a:avLst/>
          </a:prstGeom>
        </p:spPr>
      </p:pic>
    </p:spTree>
    <p:extLst>
      <p:ext uri="{BB962C8B-B14F-4D97-AF65-F5344CB8AC3E}">
        <p14:creationId xmlns:p14="http://schemas.microsoft.com/office/powerpoint/2010/main" val="26120412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695324"/>
            <a:ext cx="8220075" cy="666752"/>
          </a:xfrm>
        </p:spPr>
        <p:txBody>
          <a:bodyPr>
            <a:noAutofit/>
          </a:bodyPr>
          <a:lstStyle/>
          <a:p>
            <a:r>
              <a:rPr lang="en-GB" b="0" dirty="0">
                <a:latin typeface="Sassoon Infant Rg" panose="02000503030000020003" pitchFamily="50" charset="0"/>
                <a:ea typeface="Sassoon Infant Rg" panose="02000503030000020003" pitchFamily="50" charset="0"/>
              </a:rPr>
              <a:t>Separating Processes</a:t>
            </a:r>
          </a:p>
        </p:txBody>
      </p:sp>
      <p:sp>
        <p:nvSpPr>
          <p:cNvPr id="2" name="Rounded Rectangle 1"/>
          <p:cNvSpPr/>
          <p:nvPr/>
        </p:nvSpPr>
        <p:spPr>
          <a:xfrm>
            <a:off x="755650" y="1616764"/>
            <a:ext cx="7632976" cy="3850585"/>
          </a:xfrm>
          <a:prstGeom prst="roundRect">
            <a:avLst>
              <a:gd name="adj" fmla="val 520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3200" dirty="0"/>
              <a:t>On the next four slides, you will find four explanations of the different processes that you will use to separate the mixtures today.</a:t>
            </a:r>
          </a:p>
          <a:p>
            <a:endParaRPr lang="en-GB" altLang="en-US" sz="3200" dirty="0"/>
          </a:p>
          <a:p>
            <a:r>
              <a:rPr lang="en-GB" altLang="en-US" sz="3200" dirty="0"/>
              <a:t>Read the different explanations. Think about which process will work best for each of the four mixtures.</a:t>
            </a:r>
          </a:p>
          <a:p>
            <a:endParaRPr lang="en-GB" altLang="en-US" dirty="0"/>
          </a:p>
          <a:p>
            <a:endParaRPr lang="en-GB" altLang="en-US" dirty="0"/>
          </a:p>
        </p:txBody>
      </p:sp>
    </p:spTree>
    <p:extLst>
      <p:ext uri="{BB962C8B-B14F-4D97-AF65-F5344CB8AC3E}">
        <p14:creationId xmlns:p14="http://schemas.microsoft.com/office/powerpoint/2010/main" val="3945795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0" y="2724150"/>
            <a:ext cx="3806825"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altLang="en-US" sz="1600" dirty="0"/>
              <a:t>This process is best used to separate the salt and water solution.</a:t>
            </a:r>
          </a:p>
          <a:p>
            <a:pPr algn="ctr"/>
            <a:r>
              <a:rPr lang="en-GB" altLang="en-US" sz="1600" dirty="0"/>
              <a:t>As the salt has dissolved in the water, filtering would not separate the two materials. The salt particles would go through the filter paper along with the water.</a:t>
            </a:r>
          </a:p>
          <a:p>
            <a:pPr algn="ctr"/>
            <a:r>
              <a:rPr lang="en-GB" altLang="en-US" sz="1600" dirty="0"/>
              <a:t>When the salt water solution is evaporated, the water will turn into water vapour and leave the salt behind.</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Evaporation</a:t>
            </a:r>
          </a:p>
        </p:txBody>
      </p:sp>
      <p:sp>
        <p:nvSpPr>
          <p:cNvPr id="2" name="Rounded Rectangle 1"/>
          <p:cNvSpPr/>
          <p:nvPr/>
        </p:nvSpPr>
        <p:spPr>
          <a:xfrm>
            <a:off x="755650" y="1714500"/>
            <a:ext cx="3816350" cy="1476375"/>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000" dirty="0"/>
              <a:t>Boil the mixture, or leave it for a few days, so the liquid evaporates leaving the solid behind.</a:t>
            </a:r>
          </a:p>
        </p:txBody>
      </p:sp>
      <p:sp>
        <p:nvSpPr>
          <p:cNvPr id="5" name="Rounded Rectangle 4"/>
          <p:cNvSpPr/>
          <p:nvPr/>
        </p:nvSpPr>
        <p:spPr>
          <a:xfrm>
            <a:off x="755650" y="1714499"/>
            <a:ext cx="3816350" cy="1476375"/>
          </a:xfrm>
          <a:prstGeom prst="round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1D40B6FB-0653-45E9-AB8B-A9C15C632C6E}"/>
              </a:ext>
            </a:extLst>
          </p:cNvPr>
          <p:cNvPicPr>
            <a:picLocks noChangeAspect="1"/>
          </p:cNvPicPr>
          <p:nvPr/>
        </p:nvPicPr>
        <p:blipFill>
          <a:blip r:embed="rId2"/>
          <a:stretch>
            <a:fillRect/>
          </a:stretch>
        </p:blipFill>
        <p:spPr>
          <a:xfrm>
            <a:off x="4870452" y="2369258"/>
            <a:ext cx="3377477" cy="2706859"/>
          </a:xfrm>
          <a:prstGeom prst="rect">
            <a:avLst/>
          </a:prstGeom>
        </p:spPr>
      </p:pic>
    </p:spTree>
    <p:extLst>
      <p:ext uri="{BB962C8B-B14F-4D97-AF65-F5344CB8AC3E}">
        <p14:creationId xmlns:p14="http://schemas.microsoft.com/office/powerpoint/2010/main" val="111432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895600"/>
            <a:ext cx="3811590" cy="3006725"/>
          </a:xfrm>
          <a:prstGeom prst="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bIns="504000" rtlCol="0" anchor="b"/>
          <a:lstStyle/>
          <a:p>
            <a:pPr algn="ctr"/>
            <a:r>
              <a:rPr lang="en-GB" altLang="en-US" sz="1600" dirty="0"/>
              <a:t>Use this process to separate the paper clips from the rice.</a:t>
            </a:r>
          </a:p>
          <a:p>
            <a:pPr algn="ctr"/>
            <a:r>
              <a:rPr lang="en-GB" altLang="en-US" sz="1600" dirty="0"/>
              <a:t>The paper clips are made of steel and will be attracted to the magnet.</a:t>
            </a:r>
          </a:p>
          <a:p>
            <a:pPr algn="ctr"/>
            <a:r>
              <a:rPr lang="en-GB" altLang="en-US" sz="1600" dirty="0"/>
              <a:t>The rice is not magnetic so will stay in the bowl.</a:t>
            </a:r>
          </a:p>
        </p:txBody>
      </p:sp>
      <p:sp>
        <p:nvSpPr>
          <p:cNvPr id="6" name="Title 5"/>
          <p:cNvSpPr>
            <a:spLocks noGrp="1"/>
          </p:cNvSpPr>
          <p:nvPr>
            <p:ph type="title"/>
          </p:nvPr>
        </p:nvSpPr>
        <p:spPr>
          <a:xfrm>
            <a:off x="457198" y="619124"/>
            <a:ext cx="8220075" cy="1247778"/>
          </a:xfrm>
        </p:spPr>
        <p:txBody>
          <a:bodyPr>
            <a:noAutofit/>
          </a:bodyPr>
          <a:lstStyle/>
          <a:p>
            <a:pPr algn="ctr"/>
            <a:r>
              <a:rPr lang="en-GB" b="0" dirty="0">
                <a:latin typeface="Sassoon Infant Rg" panose="02000503030000020003" pitchFamily="50" charset="0"/>
                <a:ea typeface="Sassoon Infant Rg" panose="02000503030000020003" pitchFamily="50" charset="0"/>
              </a:rPr>
              <a:t>Separating Processes – </a:t>
            </a:r>
            <a:br>
              <a:rPr lang="en-GB" b="0" dirty="0">
                <a:latin typeface="Sassoon Infant Rg" panose="02000503030000020003" pitchFamily="50" charset="0"/>
                <a:ea typeface="Sassoon Infant Rg" panose="02000503030000020003" pitchFamily="50" charset="0"/>
              </a:rPr>
            </a:br>
            <a:r>
              <a:rPr lang="en-GB" b="0" dirty="0">
                <a:latin typeface="Sassoon Infant Rg" panose="02000503030000020003" pitchFamily="50" charset="0"/>
                <a:ea typeface="Sassoon Infant Rg" panose="02000503030000020003" pitchFamily="50" charset="0"/>
              </a:rPr>
              <a:t>Magnetic Attraction</a:t>
            </a:r>
          </a:p>
        </p:txBody>
      </p:sp>
      <p:sp>
        <p:nvSpPr>
          <p:cNvPr id="2" name="Rounded Rectangle 1"/>
          <p:cNvSpPr/>
          <p:nvPr/>
        </p:nvSpPr>
        <p:spPr>
          <a:xfrm>
            <a:off x="755650"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2000" dirty="0">
                <a:latin typeface="Sassoon Infant Rg" panose="02000503030000020003" pitchFamily="50" charset="0"/>
                <a:ea typeface="Sassoon Infant Rg" panose="02000503030000020003" pitchFamily="50" charset="0"/>
              </a:rPr>
              <a:t>Use a magnet to attract any magnetic materials and remove them from the mixture.</a:t>
            </a:r>
          </a:p>
        </p:txBody>
      </p:sp>
      <p:sp>
        <p:nvSpPr>
          <p:cNvPr id="5" name="Rounded Rectangle 4"/>
          <p:cNvSpPr/>
          <p:nvPr/>
        </p:nvSpPr>
        <p:spPr>
          <a:xfrm>
            <a:off x="750885" y="1885950"/>
            <a:ext cx="3816350" cy="1476375"/>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885950"/>
            <a:ext cx="3692525" cy="4016376"/>
          </a:xfrm>
          <a:prstGeom prst="roundRect">
            <a:avLst>
              <a:gd name="adj" fmla="val 6349"/>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06B98AE4-2402-408C-A023-FABE9665F7DB}"/>
              </a:ext>
            </a:extLst>
          </p:cNvPr>
          <p:cNvPicPr>
            <a:picLocks noChangeAspect="1"/>
          </p:cNvPicPr>
          <p:nvPr/>
        </p:nvPicPr>
        <p:blipFill>
          <a:blip r:embed="rId2"/>
          <a:stretch>
            <a:fillRect/>
          </a:stretch>
        </p:blipFill>
        <p:spPr>
          <a:xfrm>
            <a:off x="4959902" y="2694038"/>
            <a:ext cx="3334801" cy="2627604"/>
          </a:xfrm>
          <a:prstGeom prst="rect">
            <a:avLst/>
          </a:prstGeom>
        </p:spPr>
      </p:pic>
    </p:spTree>
    <p:extLst>
      <p:ext uri="{BB962C8B-B14F-4D97-AF65-F5344CB8AC3E}">
        <p14:creationId xmlns:p14="http://schemas.microsoft.com/office/powerpoint/2010/main" val="152775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bIns="180000" rtlCol="0" anchor="b"/>
          <a:lstStyle/>
          <a:p>
            <a:pPr algn="ctr"/>
            <a:r>
              <a:rPr lang="en-GB" altLang="en-US" sz="1600" dirty="0"/>
              <a:t>This process should be used to separate the mixture of sand and water.</a:t>
            </a:r>
          </a:p>
          <a:p>
            <a:pPr algn="ctr"/>
            <a:r>
              <a:rPr lang="en-GB" altLang="en-US" sz="1600" dirty="0"/>
              <a:t>Sand is insoluble, so it has not dissolved in the water. The sand particles will not be able to get through the tiny holes in the filter paper, but the water particles will.</a:t>
            </a:r>
          </a:p>
          <a:p>
            <a:pPr algn="ctr"/>
            <a:r>
              <a:rPr lang="en-GB" altLang="en-US" sz="1600" dirty="0"/>
              <a:t>The sand will be caught in the filter paper while the water will get through                        to the bowl.</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Filtration</a:t>
            </a:r>
          </a:p>
        </p:txBody>
      </p:sp>
      <p:sp>
        <p:nvSpPr>
          <p:cNvPr id="2" name="Rounded Rectangle 1"/>
          <p:cNvSpPr/>
          <p:nvPr/>
        </p:nvSpPr>
        <p:spPr>
          <a:xfrm>
            <a:off x="755650" y="1714500"/>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latin typeface="Sassoon Infant Rg" panose="02000503030000020003" pitchFamily="50" charset="0"/>
                <a:ea typeface="Sassoon Infant Rg" panose="02000503030000020003" pitchFamily="50" charset="0"/>
              </a:rPr>
              <a:t>Line a funnel with filter paper and place it over a beaker. Pour the mixture slowly into the filter paper. The liquid will get through and any insoluble solids will be caught in the filter paper.</a:t>
            </a:r>
          </a:p>
        </p:txBody>
      </p:sp>
      <p:sp>
        <p:nvSpPr>
          <p:cNvPr id="5" name="Rounded Rectangle 4"/>
          <p:cNvSpPr/>
          <p:nvPr/>
        </p:nvSpPr>
        <p:spPr>
          <a:xfrm>
            <a:off x="750885" y="1714499"/>
            <a:ext cx="3816350" cy="1476375"/>
          </a:xfrm>
          <a:prstGeom prst="roundRect">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solidFill>
                  <a:schemeClr val="tx1"/>
                </a:solidFill>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E6CB5C54-8380-4007-B64D-FDA801F8569B}"/>
              </a:ext>
            </a:extLst>
          </p:cNvPr>
          <p:cNvPicPr>
            <a:picLocks noChangeAspect="1"/>
          </p:cNvPicPr>
          <p:nvPr/>
        </p:nvPicPr>
        <p:blipFill>
          <a:blip r:embed="rId2"/>
          <a:stretch>
            <a:fillRect/>
          </a:stretch>
        </p:blipFill>
        <p:spPr>
          <a:xfrm>
            <a:off x="5167320" y="2219477"/>
            <a:ext cx="2749534" cy="3249450"/>
          </a:xfrm>
          <a:prstGeom prst="rect">
            <a:avLst/>
          </a:prstGeom>
        </p:spPr>
      </p:pic>
    </p:spTree>
    <p:extLst>
      <p:ext uri="{BB962C8B-B14F-4D97-AF65-F5344CB8AC3E}">
        <p14:creationId xmlns:p14="http://schemas.microsoft.com/office/powerpoint/2010/main" val="292108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0411" y="2724150"/>
            <a:ext cx="3811590" cy="3006725"/>
          </a:xfrm>
          <a:prstGeom prst="rect">
            <a:avLst/>
          </a:prstGeom>
          <a:solidFill>
            <a:srgbClr val="4267AC"/>
          </a:solidFill>
          <a:ln>
            <a:solidFill>
              <a:srgbClr val="4267AC"/>
            </a:solidFill>
          </a:ln>
        </p:spPr>
        <p:style>
          <a:lnRef idx="2">
            <a:schemeClr val="accent1">
              <a:shade val="50000"/>
            </a:schemeClr>
          </a:lnRef>
          <a:fillRef idx="1">
            <a:schemeClr val="accent1"/>
          </a:fillRef>
          <a:effectRef idx="0">
            <a:schemeClr val="accent1"/>
          </a:effectRef>
          <a:fontRef idx="minor">
            <a:schemeClr val="lt1"/>
          </a:fontRef>
        </p:style>
        <p:txBody>
          <a:bodyPr tIns="360000" bIns="396000" rtlCol="0" anchor="b"/>
          <a:lstStyle/>
          <a:p>
            <a:pPr algn="ctr"/>
            <a:r>
              <a:rPr lang="en-GB" altLang="en-US" sz="1600" dirty="0"/>
              <a:t>Use this process to separate the mixture of raisins and flour.</a:t>
            </a:r>
          </a:p>
          <a:p>
            <a:pPr algn="ctr"/>
            <a:r>
              <a:rPr lang="en-GB" altLang="en-US" sz="1600" dirty="0"/>
              <a:t>The grains of flour are much smaller than the raisins, so they will be able to go through the sieve into the bowl below.</a:t>
            </a:r>
          </a:p>
          <a:p>
            <a:pPr algn="ctr"/>
            <a:r>
              <a:rPr lang="en-GB" altLang="en-US" sz="1600" dirty="0"/>
              <a:t>The raisins are much bigger, and will get caught in the sieve.</a:t>
            </a:r>
          </a:p>
        </p:txBody>
      </p:sp>
      <p:sp>
        <p:nvSpPr>
          <p:cNvPr id="6" name="Title 5"/>
          <p:cNvSpPr>
            <a:spLocks noGrp="1"/>
          </p:cNvSpPr>
          <p:nvPr>
            <p:ph type="title"/>
          </p:nvPr>
        </p:nvSpPr>
        <p:spPr>
          <a:xfrm>
            <a:off x="457198" y="361948"/>
            <a:ext cx="8220075" cy="1595581"/>
          </a:xfrm>
        </p:spPr>
        <p:txBody>
          <a:bodyPr>
            <a:noAutofit/>
          </a:bodyPr>
          <a:lstStyle/>
          <a:p>
            <a:r>
              <a:rPr lang="en-GB" b="0" dirty="0">
                <a:latin typeface="Sassoon Infant Rg" panose="02000503030000020003" pitchFamily="50" charset="0"/>
                <a:ea typeface="Sassoon Infant Rg" panose="02000503030000020003" pitchFamily="50" charset="0"/>
              </a:rPr>
              <a:t>Separating Processes - Sieving</a:t>
            </a:r>
          </a:p>
        </p:txBody>
      </p:sp>
      <p:sp>
        <p:nvSpPr>
          <p:cNvPr id="2" name="Rounded Rectangle 1"/>
          <p:cNvSpPr/>
          <p:nvPr/>
        </p:nvSpPr>
        <p:spPr>
          <a:xfrm>
            <a:off x="755650" y="1714500"/>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Pour the mixture through a sieve held over a bowl. The smaller particles will get through it into the bowl and the larger particles will be caught in the sieve.</a:t>
            </a:r>
          </a:p>
        </p:txBody>
      </p:sp>
      <p:sp>
        <p:nvSpPr>
          <p:cNvPr id="5" name="Rounded Rectangle 4"/>
          <p:cNvSpPr/>
          <p:nvPr/>
        </p:nvSpPr>
        <p:spPr>
          <a:xfrm>
            <a:off x="750885" y="1714499"/>
            <a:ext cx="3816350" cy="1476375"/>
          </a:xfrm>
          <a:prstGeom prst="roundRect">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Londrina Solid" panose="02000506000000020003" pitchFamily="50" charset="0"/>
              </a:rPr>
              <a:t>How?</a:t>
            </a:r>
          </a:p>
        </p:txBody>
      </p:sp>
      <p:sp>
        <p:nvSpPr>
          <p:cNvPr id="4" name="Rounded Rectangle 3"/>
          <p:cNvSpPr/>
          <p:nvPr/>
        </p:nvSpPr>
        <p:spPr>
          <a:xfrm>
            <a:off x="4695825" y="1714500"/>
            <a:ext cx="3692525" cy="4016376"/>
          </a:xfrm>
          <a:prstGeom prst="roundRect">
            <a:avLst>
              <a:gd name="adj" fmla="val 6349"/>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3DF9AF6E-EB5E-4C34-B217-91361C7F8B01}"/>
              </a:ext>
            </a:extLst>
          </p:cNvPr>
          <p:cNvPicPr>
            <a:picLocks noChangeAspect="1"/>
          </p:cNvPicPr>
          <p:nvPr/>
        </p:nvPicPr>
        <p:blipFill>
          <a:blip r:embed="rId2"/>
          <a:stretch>
            <a:fillRect/>
          </a:stretch>
        </p:blipFill>
        <p:spPr>
          <a:xfrm>
            <a:off x="4792383" y="2896860"/>
            <a:ext cx="3499407" cy="2523963"/>
          </a:xfrm>
          <a:prstGeom prst="rect">
            <a:avLst/>
          </a:prstGeom>
        </p:spPr>
      </p:pic>
    </p:spTree>
    <p:extLst>
      <p:ext uri="{BB962C8B-B14F-4D97-AF65-F5344CB8AC3E}">
        <p14:creationId xmlns:p14="http://schemas.microsoft.com/office/powerpoint/2010/main" val="3137639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ppt_y-#ppt_h/2"/>
                                          </p:val>
                                        </p:tav>
                                        <p:tav tm="100000">
                                          <p:val>
                                            <p:strVal val="#ppt_y"/>
                                          </p:val>
                                        </p:tav>
                                      </p:tavLst>
                                    </p:anim>
                                    <p:anim calcmode="lin" valueType="num">
                                      <p:cBhvr>
                                        <p:cTn id="9" dur="500" fill="hold"/>
                                        <p:tgtEl>
                                          <p:spTgt spid="3"/>
                                        </p:tgtEl>
                                        <p:attrNameLst>
                                          <p:attrName>ppt_w</p:attrName>
                                        </p:attrNameLst>
                                      </p:cBhvr>
                                      <p:tavLst>
                                        <p:tav tm="0">
                                          <p:val>
                                            <p:strVal val="#ppt_w"/>
                                          </p:val>
                                        </p:tav>
                                        <p:tav tm="100000">
                                          <p:val>
                                            <p:strVal val="#ppt_w"/>
                                          </p:val>
                                        </p:tav>
                                      </p:tavLst>
                                    </p:anim>
                                    <p:anim calcmode="lin" valueType="num">
                                      <p:cBhvr>
                                        <p:cTn id="10" dur="5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1" restart="whenNotActive" fill="hold" evtFilter="cancelBubble" nodeType="interactiveSeq">
                <p:stCondLst>
                  <p:cond evt="onClick" delay="0">
                    <p:tgtEl>
                      <p:spTgt spid="5"/>
                    </p:tgtEl>
                  </p:cond>
                </p:stCondLst>
                <p:endSync evt="end" delay="0">
                  <p:rtn val="all"/>
                </p:endSync>
                <p:childTnLst>
                  <p:par>
                    <p:cTn id="12" fill="hold">
                      <p:stCondLst>
                        <p:cond delay="0"/>
                      </p:stCondLst>
                      <p:childTnLst>
                        <p:par>
                          <p:cTn id="13" fill="hold">
                            <p:stCondLst>
                              <p:cond delay="0"/>
                            </p:stCondLst>
                            <p:childTnLst>
                              <p:par>
                                <p:cTn id="14" presetID="1" presetClass="exit" presetSubtype="0" fill="hold" grpId="0" nodeType="clickEffect">
                                  <p:stCondLst>
                                    <p:cond delay="0"/>
                                  </p:stCondLst>
                                  <p:childTnLst>
                                    <p:set>
                                      <p:cBhvr>
                                        <p:cTn id="15" dur="1" fill="hold">
                                          <p:stCondLst>
                                            <p:cond delay="0"/>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0" dirty="0">
                <a:latin typeface="Sassoon Infant Rg" panose="02000503030000020003" pitchFamily="50" charset="0"/>
                <a:ea typeface="Sassoon Infant Rg" panose="02000503030000020003" pitchFamily="50" charset="0"/>
              </a:rPr>
              <a:t>Separating the Mixtures</a:t>
            </a:r>
          </a:p>
        </p:txBody>
      </p:sp>
      <p:sp>
        <p:nvSpPr>
          <p:cNvPr id="2" name="Rounded Rectangle 1"/>
          <p:cNvSpPr/>
          <p:nvPr/>
        </p:nvSpPr>
        <p:spPr>
          <a:xfrm>
            <a:off x="1695450" y="1787383"/>
            <a:ext cx="5753100" cy="1198464"/>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t>Complete your Separating Mixtures Activity Sheet highlight the process that you would use to separate each mixture.</a:t>
            </a:r>
          </a:p>
        </p:txBody>
      </p:sp>
      <p:sp>
        <p:nvSpPr>
          <p:cNvPr id="8" name="Rounded Rectangle 7"/>
          <p:cNvSpPr/>
          <p:nvPr/>
        </p:nvSpPr>
        <p:spPr>
          <a:xfrm>
            <a:off x="1695450" y="3146323"/>
            <a:ext cx="5753100" cy="2787138"/>
          </a:xfrm>
          <a:prstGeom prst="roundRect">
            <a:avLst/>
          </a:prstGeom>
          <a:solidFill>
            <a:srgbClr val="9C95DC"/>
          </a:solidFill>
          <a:ln>
            <a:solidFill>
              <a:srgbClr val="9C95D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BAD7837B-F2E4-4EF5-BB8E-7C7E883E88E7}"/>
              </a:ext>
            </a:extLst>
          </p:cNvPr>
          <p:cNvPicPr>
            <a:picLocks noChangeAspect="1"/>
          </p:cNvPicPr>
          <p:nvPr/>
        </p:nvPicPr>
        <p:blipFill>
          <a:blip r:embed="rId2"/>
          <a:stretch>
            <a:fillRect/>
          </a:stretch>
        </p:blipFill>
        <p:spPr>
          <a:xfrm>
            <a:off x="1695450" y="3064532"/>
            <a:ext cx="3700593" cy="2950720"/>
          </a:xfrm>
          <a:prstGeom prst="rect">
            <a:avLst/>
          </a:prstGeom>
        </p:spPr>
      </p:pic>
      <p:sp>
        <p:nvSpPr>
          <p:cNvPr id="9" name="Rounded Rectangle 1">
            <a:extLst>
              <a:ext uri="{FF2B5EF4-FFF2-40B4-BE49-F238E27FC236}">
                <a16:creationId xmlns:a16="http://schemas.microsoft.com/office/drawing/2014/main" id="{B78CA830-141A-4E58-BA74-DAF8E2C1C62B}"/>
              </a:ext>
            </a:extLst>
          </p:cNvPr>
          <p:cNvSpPr/>
          <p:nvPr/>
        </p:nvSpPr>
        <p:spPr>
          <a:xfrm>
            <a:off x="5396042" y="3940660"/>
            <a:ext cx="1860351" cy="1198464"/>
          </a:xfrm>
          <a:prstGeom prst="roundRect">
            <a:avLst/>
          </a:prstGeom>
          <a:solidFill>
            <a:srgbClr val="228CDB"/>
          </a:solidFill>
          <a:ln>
            <a:solidFill>
              <a:srgbClr val="228C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GB" altLang="en-US" dirty="0"/>
              <a:t>= Bronze</a:t>
            </a:r>
          </a:p>
          <a:p>
            <a:pPr algn="ctr"/>
            <a:r>
              <a:rPr lang="en-GB" altLang="en-US" dirty="0"/>
              <a:t>** = Silver</a:t>
            </a:r>
          </a:p>
          <a:p>
            <a:pPr algn="ctr"/>
            <a:r>
              <a:rPr lang="en-GB" altLang="en-US" dirty="0"/>
              <a:t>*** = Gold</a:t>
            </a:r>
          </a:p>
        </p:txBody>
      </p:sp>
    </p:spTree>
    <p:extLst>
      <p:ext uri="{BB962C8B-B14F-4D97-AF65-F5344CB8AC3E}">
        <p14:creationId xmlns:p14="http://schemas.microsoft.com/office/powerpoint/2010/main" val="466266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304798"/>
            <a:ext cx="8220075" cy="1595581"/>
          </a:xfrm>
        </p:spPr>
        <p:txBody>
          <a:bodyPr/>
          <a:lstStyle/>
          <a:p>
            <a:r>
              <a:rPr lang="en-GB" b="0" dirty="0">
                <a:latin typeface="Sassoon Infant Rg" panose="02000503030000020003" pitchFamily="50" charset="0"/>
                <a:ea typeface="Sassoon Infant Rg" panose="02000503030000020003" pitchFamily="50" charset="0"/>
              </a:rPr>
              <a:t>A Message from the Manager</a:t>
            </a:r>
          </a:p>
        </p:txBody>
      </p:sp>
      <p:sp>
        <p:nvSpPr>
          <p:cNvPr id="2" name="Rounded Rectangular Callout 1"/>
          <p:cNvSpPr/>
          <p:nvPr/>
        </p:nvSpPr>
        <p:spPr>
          <a:xfrm>
            <a:off x="3316544" y="1750142"/>
            <a:ext cx="4671756" cy="2684206"/>
          </a:xfrm>
          <a:prstGeom prst="wedgeRoundRectCallout">
            <a:avLst>
              <a:gd name="adj1" fmla="val -66444"/>
              <a:gd name="adj2" fmla="val -31628"/>
              <a:gd name="adj3" fmla="val 16667"/>
            </a:avLst>
          </a:prstGeom>
          <a:solidFill>
            <a:srgbClr val="C19AB7"/>
          </a:solidFill>
          <a:ln>
            <a:solidFill>
              <a:srgbClr val="C19AB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t>Thank you for separating the mixed up materials! </a:t>
            </a:r>
          </a:p>
          <a:p>
            <a:r>
              <a:rPr lang="en-GB" altLang="en-US" dirty="0"/>
              <a:t>Unfortunately, we found one more mixture in the delivery truck. Some of the sand and some of the salt have both mixed with a spilt bottle of water. How can we separate both the sand and the salt from the water?</a:t>
            </a:r>
          </a:p>
        </p:txBody>
      </p:sp>
      <p:sp>
        <p:nvSpPr>
          <p:cNvPr id="3" name="Rounded Rectangle 2"/>
          <p:cNvSpPr/>
          <p:nvPr/>
        </p:nvSpPr>
        <p:spPr>
          <a:xfrm>
            <a:off x="3316544" y="4522841"/>
            <a:ext cx="4671756" cy="1569984"/>
          </a:xfrm>
          <a:prstGeom prst="roundRect">
            <a:avLst>
              <a:gd name="adj" fmla="val 17977"/>
            </a:avLst>
          </a:prstGeom>
          <a:solidFill>
            <a:srgbClr val="B8E1FF"/>
          </a:solidFill>
          <a:ln>
            <a:solidFill>
              <a:srgbClr val="B8E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422CC7CD-E014-4647-AE11-E1442489FE6F}"/>
              </a:ext>
            </a:extLst>
          </p:cNvPr>
          <p:cNvPicPr>
            <a:picLocks noChangeAspect="1"/>
          </p:cNvPicPr>
          <p:nvPr/>
        </p:nvPicPr>
        <p:blipFill>
          <a:blip r:embed="rId2"/>
          <a:stretch>
            <a:fillRect/>
          </a:stretch>
        </p:blipFill>
        <p:spPr>
          <a:xfrm>
            <a:off x="3679389" y="4603684"/>
            <a:ext cx="3828620" cy="1408298"/>
          </a:xfrm>
          <a:prstGeom prst="rect">
            <a:avLst/>
          </a:prstGeom>
        </p:spPr>
      </p:pic>
      <p:pic>
        <p:nvPicPr>
          <p:cNvPr id="12" name="Picture 11">
            <a:extLst>
              <a:ext uri="{FF2B5EF4-FFF2-40B4-BE49-F238E27FC236}">
                <a16:creationId xmlns:a16="http://schemas.microsoft.com/office/drawing/2014/main" id="{566EA6A6-12B5-4F7F-A46F-0004CCF2001B}"/>
              </a:ext>
            </a:extLst>
          </p:cNvPr>
          <p:cNvPicPr>
            <a:picLocks noChangeAspect="1"/>
          </p:cNvPicPr>
          <p:nvPr/>
        </p:nvPicPr>
        <p:blipFill>
          <a:blip r:embed="rId3"/>
          <a:stretch>
            <a:fillRect/>
          </a:stretch>
        </p:blipFill>
        <p:spPr>
          <a:xfrm>
            <a:off x="1166044" y="1514332"/>
            <a:ext cx="1554615" cy="4578493"/>
          </a:xfrm>
          <a:prstGeom prst="rect">
            <a:avLst/>
          </a:prstGeom>
        </p:spPr>
      </p:pic>
    </p:spTree>
    <p:extLst>
      <p:ext uri="{BB962C8B-B14F-4D97-AF65-F5344CB8AC3E}">
        <p14:creationId xmlns:p14="http://schemas.microsoft.com/office/powerpoint/2010/main" val="2212951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Autofit/>
          </a:bodyPr>
          <a:lstStyle/>
          <a:p>
            <a:r>
              <a:rPr lang="en-US" altLang="zh-CN" dirty="0">
                <a:latin typeface="+mn-lt"/>
                <a:ea typeface="SimSun" panose="02010600030101010101" pitchFamily="2" charset="-122"/>
              </a:rPr>
              <a:t>I can use different processes to separate mixtures of materials.</a:t>
            </a:r>
          </a:p>
        </p:txBody>
      </p:sp>
      <p:sp>
        <p:nvSpPr>
          <p:cNvPr id="20" name="Content Placeholder 15"/>
          <p:cNvSpPr txBox="1">
            <a:spLocks/>
          </p:cNvSpPr>
          <p:nvPr/>
        </p:nvSpPr>
        <p:spPr>
          <a:xfrm>
            <a:off x="628650" y="3466803"/>
            <a:ext cx="7886700" cy="1409700"/>
          </a:xfrm>
          <a:prstGeom prst="rect">
            <a:avLst/>
          </a:prstGeom>
          <a:noFill/>
          <a:ln w="25400">
            <a:noFill/>
          </a:ln>
        </p:spPr>
        <p:txBody>
          <a:bodyPr vert="horz" lIns="180000" tIns="252000" rIns="252000" bIns="180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mn-lt"/>
                <a:ea typeface="SimSun" panose="02010600030101010101" pitchFamily="2" charset="-122"/>
              </a:rPr>
              <a:t>I can identify different ways materials can be mixed together.</a:t>
            </a:r>
          </a:p>
          <a:p>
            <a:r>
              <a:rPr lang="en-US" altLang="zh-CN" dirty="0">
                <a:latin typeface="+mn-lt"/>
                <a:ea typeface="SimSun" panose="02010600030101010101" pitchFamily="2" charset="-122"/>
              </a:rPr>
              <a:t>I can understand the process of sieving, filtering, evaporating and other processes to separate mixtures of materials.</a:t>
            </a:r>
          </a:p>
          <a:p>
            <a:r>
              <a:rPr lang="en-US" altLang="zh-CN" dirty="0">
                <a:latin typeface="+mn-lt"/>
                <a:ea typeface="SimSun" panose="02010600030101010101" pitchFamily="2" charset="-122"/>
              </a:rPr>
              <a:t>I know when to use which processes to separate mixtures.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5600"/>
            <a:ext cx="864000" cy="864000"/>
          </a:xfrm>
          <a:prstGeom prst="rect">
            <a:avLst/>
          </a:prstGeom>
        </p:spPr>
      </p:pic>
    </p:spTree>
    <p:extLst>
      <p:ext uri="{BB962C8B-B14F-4D97-AF65-F5344CB8AC3E}">
        <p14:creationId xmlns:p14="http://schemas.microsoft.com/office/powerpoint/2010/main" val="2298399745"/>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1094</TotalTime>
  <Words>1045</Words>
  <Application>Microsoft Office PowerPoint</Application>
  <PresentationFormat>On-screen Show (4:3)</PresentationFormat>
  <Paragraphs>103</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Londrina Solid</vt:lpstr>
      <vt:lpstr>BPreplay</vt:lpstr>
      <vt:lpstr>SimSun</vt:lpstr>
      <vt:lpstr>Arial</vt:lpstr>
      <vt:lpstr>Sassoon Infant Rg</vt:lpstr>
      <vt:lpstr>Sassoon Infant Md</vt:lpstr>
      <vt:lpstr>Calibri</vt:lpstr>
      <vt:lpstr>Office Theme</vt:lpstr>
      <vt:lpstr>Science</vt:lpstr>
      <vt:lpstr>PowerPoint Presentation</vt:lpstr>
      <vt:lpstr>PowerPoint Presentation</vt:lpstr>
      <vt:lpstr>Supermarket Chaos!</vt:lpstr>
      <vt:lpstr>Mixed Materials – Sand and Water</vt:lpstr>
      <vt:lpstr>Mixed Materials – Salt and Water</vt:lpstr>
      <vt:lpstr>Mixed Materials – Raisins and Flour</vt:lpstr>
      <vt:lpstr>Mixed Materials –  Paper clips and Rice</vt:lpstr>
      <vt:lpstr>Mixed Materials – Can you match the correct pair together?</vt:lpstr>
      <vt:lpstr>Mixed Materials</vt:lpstr>
      <vt:lpstr>Mixed Materials</vt:lpstr>
      <vt:lpstr>Separating Processes</vt:lpstr>
      <vt:lpstr>Separating Processes - Evaporation</vt:lpstr>
      <vt:lpstr>Separating Processes –  Magnetic Attraction</vt:lpstr>
      <vt:lpstr>Separating Processes - Filtration</vt:lpstr>
      <vt:lpstr>Separating Processes - Sieving</vt:lpstr>
      <vt:lpstr>Separating the Mixtures</vt:lpstr>
      <vt:lpstr>A Message from the Manager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Cassie Walker</cp:lastModifiedBy>
  <cp:revision>86</cp:revision>
  <dcterms:created xsi:type="dcterms:W3CDTF">2014-10-01T16:09:27Z</dcterms:created>
  <dcterms:modified xsi:type="dcterms:W3CDTF">2020-04-28T10:27:05Z</dcterms:modified>
</cp:coreProperties>
</file>