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453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851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910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3541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84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594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6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280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71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228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056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0684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8178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6915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7926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9707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9793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824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4719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4641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4922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584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Summer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Decimals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11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mistake has Dora made?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at least 2 representations to show why she is incorrect. </a:t>
            </a:r>
          </a:p>
        </p:txBody>
      </p:sp>
      <p:pic>
        <p:nvPicPr>
          <p:cNvPr id="6" name="Picture 5" descr="C:\Users\smonaghan\Desktop\images\girl_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5" t="28082" r="3871" b="24201"/>
          <a:stretch/>
        </p:blipFill>
        <p:spPr bwMode="auto">
          <a:xfrm flipH="1">
            <a:off x="6722736" y="2093147"/>
            <a:ext cx="958223" cy="10680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2155372" y="1988644"/>
                <a:ext cx="3591826" cy="1068064"/>
              </a:xfrm>
              <a:prstGeom prst="wedgeRoundRectCallout">
                <a:avLst>
                  <a:gd name="adj1" fmla="val 77827"/>
                  <a:gd name="adj2" fmla="val 40685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1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0.41 </a:t>
                </a:r>
                <a14:m>
                  <m:oMath xmlns:m="http://schemas.openxmlformats.org/officeDocument/2006/math">
                    <m:r>
                      <a:rPr lang="en-GB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b="1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0.3 </a:t>
                </a:r>
                <a14:m>
                  <m:oMath xmlns:m="http://schemas.openxmlformats.org/officeDocument/2006/math">
                    <m:r>
                      <a:rPr lang="en-GB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1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0.413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5372" y="1988644"/>
                <a:ext cx="3591826" cy="1068064"/>
              </a:xfrm>
              <a:prstGeom prst="wedgeRoundRectCallout">
                <a:avLst>
                  <a:gd name="adj1" fmla="val 77827"/>
                  <a:gd name="adj2" fmla="val 40685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1795216"/>
            <a:ext cx="745830" cy="7274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2692134"/>
            <a:ext cx="745830" cy="7274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333" y="3589052"/>
            <a:ext cx="750729" cy="73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1123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GB" sz="32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Compare the numbers sentences using </a:t>
                </a:r>
              </a:p>
              <a:p>
                <a:pPr>
                  <a:lnSpc>
                    <a:spcPct val="107000"/>
                  </a:lnSpc>
                </a:pPr>
                <a14:m>
                  <m:oMath xmlns:m="http://schemas.openxmlformats.org/officeDocument/2006/math">
                    <m:r>
                      <a:rPr lang="en-GB" sz="32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&lt;</m:t>
                    </m:r>
                  </m:oMath>
                </a14:m>
                <a:r>
                  <a:rPr lang="en-GB" sz="32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&gt;</m:t>
                    </m:r>
                  </m:oMath>
                </a14:m>
                <a:r>
                  <a:rPr lang="en-GB" sz="32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112356"/>
              </a:xfrm>
              <a:prstGeom prst="rect">
                <a:avLst/>
              </a:prstGeom>
              <a:blipFill>
                <a:blip r:embed="rId3"/>
                <a:stretch>
                  <a:fillRect l="-1968" t="-7143" b="-175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1525030"/>
                  </p:ext>
                </p:extLst>
              </p:nvPr>
            </p:nvGraphicFramePr>
            <p:xfrm>
              <a:off x="1637731" y="2096203"/>
              <a:ext cx="6728347" cy="28676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728347">
                      <a:extLst>
                        <a:ext uri="{9D8B030D-6E8A-4147-A177-3AD203B41FA5}">
                          <a16:colId xmlns:a16="http://schemas.microsoft.com/office/drawing/2014/main" val="3460369862"/>
                        </a:ext>
                      </a:extLst>
                    </a:gridCol>
                  </a:tblGrid>
                  <a:tr h="286768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0.7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baseline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0.03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0.001      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    </a:t>
                          </a:r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0.07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0.3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0.1</a:t>
                          </a:r>
                        </a:p>
                        <a:p>
                          <a:pPr algn="ctr"/>
                          <a:endParaRPr lang="en-GB" sz="2800" dirty="0" smtClean="0">
                            <a:latin typeface="Gill Sans MT" panose="020B0502020104020203" pitchFamily="34" charset="0"/>
                          </a:endParaRPr>
                        </a:p>
                        <a:p>
                          <a:pPr algn="ctr"/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0.4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baseline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0.1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0.05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             0.3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baseline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0.2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baseline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0.05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599742625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1525030"/>
                  </p:ext>
                </p:extLst>
              </p:nvPr>
            </p:nvGraphicFramePr>
            <p:xfrm>
              <a:off x="1637731" y="2096203"/>
              <a:ext cx="6728347" cy="2867683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728347">
                      <a:extLst>
                        <a:ext uri="{9D8B030D-6E8A-4147-A177-3AD203B41FA5}">
                          <a16:colId xmlns:a16="http://schemas.microsoft.com/office/drawing/2014/main" val="3460369862"/>
                        </a:ext>
                      </a:extLst>
                    </a:gridCol>
                  </a:tblGrid>
                  <a:tr h="286768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accent5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81" t="-424" r="-452" b="-8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9974262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Oval 5"/>
          <p:cNvSpPr/>
          <p:nvPr/>
        </p:nvSpPr>
        <p:spPr>
          <a:xfrm>
            <a:off x="4917690" y="2887416"/>
            <a:ext cx="451143" cy="518125"/>
          </a:xfrm>
          <a:prstGeom prst="ellipse">
            <a:avLst/>
          </a:prstGeom>
          <a:ln w="28575">
            <a:solidFill>
              <a:schemeClr val="accent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917691" y="3696108"/>
            <a:ext cx="451143" cy="518125"/>
          </a:xfrm>
          <a:prstGeom prst="ellipse">
            <a:avLst/>
          </a:prstGeom>
          <a:ln w="28575">
            <a:solidFill>
              <a:schemeClr val="accent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1795216"/>
            <a:ext cx="745830" cy="7274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2692134"/>
            <a:ext cx="745830" cy="7274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1652" y="3589052"/>
            <a:ext cx="750729" cy="73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has some digit cards.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uses each card once to make a number sentence.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32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largest number she can make? What is the smallest?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397109" y="1275516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33986" y="1275516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70863" y="1275516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 smtClean="0">
                <a:latin typeface="Gill Sans MT" panose="020B0502020104020203" pitchFamily="34" charset="0"/>
              </a:rPr>
              <a:t>2</a:t>
            </a:r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38415" y="1275516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75292" y="1275516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12169" y="1275516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 smtClean="0">
                <a:latin typeface="Gill Sans MT" panose="020B0502020104020203" pitchFamily="34" charset="0"/>
              </a:rPr>
              <a:t>5</a:t>
            </a:r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33986" y="3053522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33986" y="4111884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0</a:t>
            </a:r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3333986" y="5055326"/>
            <a:ext cx="3216826" cy="1306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353106" y="5769251"/>
            <a:ext cx="3216826" cy="1306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Flowchart: Connector 30"/>
          <p:cNvSpPr/>
          <p:nvPr/>
        </p:nvSpPr>
        <p:spPr>
          <a:xfrm>
            <a:off x="3988670" y="3667837"/>
            <a:ext cx="185837" cy="18288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Flowchart: Connector 31"/>
          <p:cNvSpPr/>
          <p:nvPr/>
        </p:nvSpPr>
        <p:spPr>
          <a:xfrm>
            <a:off x="4002367" y="4722359"/>
            <a:ext cx="185837" cy="18288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Flowchart: Connector 32"/>
          <p:cNvSpPr/>
          <p:nvPr/>
        </p:nvSpPr>
        <p:spPr>
          <a:xfrm>
            <a:off x="4003274" y="5467708"/>
            <a:ext cx="185837" cy="18288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70863" y="3053521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961519" y="3053521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690488" y="3053521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48792" y="4105773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39448" y="4105773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668417" y="4105773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Box 39"/>
              <p:cNvSpPr txBox="1"/>
              <p:nvPr/>
            </p:nvSpPr>
            <p:spPr>
              <a:xfrm>
                <a:off x="2699308" y="4296401"/>
                <a:ext cx="448841" cy="5539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308" y="4296401"/>
                <a:ext cx="448841" cy="5539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4150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7686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Here are four calculations.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Which one is the easiest to answer?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Which one is the trickiest to answer?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Explain your choice of order. 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0.45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0.3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endParaRPr lang="en-GB" sz="36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0.45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0.15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endParaRPr lang="en-GB" sz="36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0.45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0.23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endParaRPr lang="en-GB" sz="36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0.45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0.18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endParaRPr lang="en-GB" sz="36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768613"/>
              </a:xfrm>
              <a:prstGeom prst="rect">
                <a:avLst/>
              </a:prstGeom>
              <a:blipFill>
                <a:blip r:embed="rId3"/>
                <a:stretch>
                  <a:fillRect l="-2347" t="-1407" b="-3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1795216"/>
            <a:ext cx="745830" cy="7274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2692134"/>
            <a:ext cx="745830" cy="7274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3589052"/>
            <a:ext cx="750729" cy="732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13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strip of paper is 0.8 m long.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cut into two unequal parts.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difference in lengths between the two strips of paper is 0.1 m </a:t>
            </a: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6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long are the two strips of paper?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494266"/>
              </p:ext>
            </p:extLst>
          </p:nvPr>
        </p:nvGraphicFramePr>
        <p:xfrm>
          <a:off x="2559092" y="1253549"/>
          <a:ext cx="481511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889">
                  <a:extLst>
                    <a:ext uri="{9D8B030D-6E8A-4147-A177-3AD203B41FA5}">
                      <a16:colId xmlns:a16="http://schemas.microsoft.com/office/drawing/2014/main" val="41758096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2621892142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1909305604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3945591865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3847805584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568267259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3688079749"/>
                    </a:ext>
                  </a:extLst>
                </a:gridCol>
                <a:gridCol w="601889">
                  <a:extLst>
                    <a:ext uri="{9D8B030D-6E8A-4147-A177-3AD203B41FA5}">
                      <a16:colId xmlns:a16="http://schemas.microsoft.com/office/drawing/2014/main" val="12606253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443564"/>
                  </a:ext>
                </a:extLst>
              </a:tr>
            </a:tbl>
          </a:graphicData>
        </a:graphic>
      </p:graphicFrame>
      <p:sp>
        <p:nvSpPr>
          <p:cNvPr id="10" name="Right Brace 9"/>
          <p:cNvSpPr/>
          <p:nvPr/>
        </p:nvSpPr>
        <p:spPr>
          <a:xfrm rot="16200000">
            <a:off x="4715523" y="-1484459"/>
            <a:ext cx="502249" cy="481511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732042" y="195943"/>
            <a:ext cx="636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0.8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481980"/>
              </p:ext>
            </p:extLst>
          </p:nvPr>
        </p:nvGraphicFramePr>
        <p:xfrm>
          <a:off x="889551" y="4363132"/>
          <a:ext cx="400902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9020">
                  <a:extLst>
                    <a:ext uri="{9D8B030D-6E8A-4147-A177-3AD203B41FA5}">
                      <a16:colId xmlns:a16="http://schemas.microsoft.com/office/drawing/2014/main" val="36439574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1004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741111"/>
              </p:ext>
            </p:extLst>
          </p:nvPr>
        </p:nvGraphicFramePr>
        <p:xfrm>
          <a:off x="889551" y="5182550"/>
          <a:ext cx="309462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4620">
                  <a:extLst>
                    <a:ext uri="{9D8B030D-6E8A-4147-A177-3AD203B41FA5}">
                      <a16:colId xmlns:a16="http://schemas.microsoft.com/office/drawing/2014/main" val="36439574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10041"/>
                  </a:ext>
                </a:extLst>
              </a:tr>
            </a:tbl>
          </a:graphicData>
        </a:graphic>
      </p:graphicFrame>
      <p:cxnSp>
        <p:nvCxnSpPr>
          <p:cNvPr id="16" name="Straight Arrow Connector 15"/>
          <p:cNvCxnSpPr/>
          <p:nvPr/>
        </p:nvCxnSpPr>
        <p:spPr>
          <a:xfrm>
            <a:off x="3984171" y="5274881"/>
            <a:ext cx="914400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228386" y="5250621"/>
            <a:ext cx="636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0.1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9" name="Right Brace 18"/>
          <p:cNvSpPr/>
          <p:nvPr/>
        </p:nvSpPr>
        <p:spPr>
          <a:xfrm>
            <a:off x="5050438" y="4344406"/>
            <a:ext cx="502249" cy="120898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628984" y="4720885"/>
            <a:ext cx="636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0.8</a:t>
            </a:r>
            <a:endParaRPr lang="en-GB" sz="20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2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3612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r>
                  <a:rPr lang="en-GB" sz="40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0.333 </a:t>
                </a:r>
                <a14:m>
                  <m:oMath xmlns:m="http://schemas.openxmlformats.org/officeDocument/2006/math">
                    <m:r>
                      <a:rPr lang="en-GB" sz="40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Do you agree with Tommy?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Can you explain what his mistake was?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361211"/>
              </a:xfrm>
              <a:prstGeom prst="rect">
                <a:avLst/>
              </a:prstGeom>
              <a:blipFill>
                <a:blip r:embed="rId3"/>
                <a:stretch>
                  <a:fillRect l="-1590" b="-17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4576579" y="1186190"/>
            <a:ext cx="1536837" cy="72098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ular Callout 7"/>
          <p:cNvSpPr/>
          <p:nvPr/>
        </p:nvSpPr>
        <p:spPr>
          <a:xfrm>
            <a:off x="1378425" y="2060244"/>
            <a:ext cx="3822830" cy="2780063"/>
          </a:xfrm>
          <a:prstGeom prst="wedgeRoundRectCallout">
            <a:avLst>
              <a:gd name="adj1" fmla="val 87818"/>
              <a:gd name="adj2" fmla="val 35773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I think the answer is </a:t>
            </a:r>
            <a:r>
              <a:rPr lang="en-GB" sz="2800" dirty="0" smtClean="0">
                <a:latin typeface="Gill Sans MT" panose="020B0502020104020203" pitchFamily="34" charset="0"/>
              </a:rPr>
              <a:t>0.777</a:t>
            </a:r>
          </a:p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because </a:t>
            </a:r>
            <a:endParaRPr lang="en-GB" sz="2800" dirty="0">
              <a:latin typeface="Gill Sans MT" panose="020B0502020104020203" pitchFamily="34" charset="0"/>
            </a:endParaRPr>
          </a:p>
          <a:p>
            <a:pPr algn="ctr"/>
            <a:r>
              <a:rPr lang="en-GB" sz="2800" dirty="0">
                <a:latin typeface="Gill Sans MT" panose="020B0502020104020203" pitchFamily="34" charset="0"/>
              </a:rPr>
              <a:t>0.3 + 0.7 = 1</a:t>
            </a:r>
          </a:p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0.03 + 0.07 = 0.1 </a:t>
            </a:r>
          </a:p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0.003 + 0.007 = 0.01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943" y="3807303"/>
            <a:ext cx="1139199" cy="103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51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different ways can you find a path through the maze, adding each number at a time, to make a total of one?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Once you have found a way, can you design your own smaller maze for others to solve?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773395"/>
              </p:ext>
            </p:extLst>
          </p:nvPr>
        </p:nvGraphicFramePr>
        <p:xfrm>
          <a:off x="1664648" y="2217967"/>
          <a:ext cx="660400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3885008651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2213288468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250630373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1458976113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1007245453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3490531300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677416580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9451798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484351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97656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0347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0.06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9117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6338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0.199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60054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0.08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49023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0.05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0.01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0.22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0.07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0.003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0.04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0.09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509183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71488" y="2132239"/>
            <a:ext cx="1193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Start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24434" y="4747195"/>
            <a:ext cx="1193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328736" y="2408137"/>
            <a:ext cx="2930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8359962" y="4994517"/>
            <a:ext cx="2930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248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0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place value grid is used to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solve </a:t>
            </a:r>
            <a:r>
              <a:rPr lang="en-GB" sz="32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0.7 + 0.5</a:t>
            </a: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 thinks the answer is 0.12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mistake has she made?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721486"/>
              </p:ext>
            </p:extLst>
          </p:nvPr>
        </p:nvGraphicFramePr>
        <p:xfrm>
          <a:off x="2400836" y="1705348"/>
          <a:ext cx="4945744" cy="3278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2872">
                  <a:extLst>
                    <a:ext uri="{9D8B030D-6E8A-4147-A177-3AD203B41FA5}">
                      <a16:colId xmlns:a16="http://schemas.microsoft.com/office/drawing/2014/main" val="2059106314"/>
                    </a:ext>
                  </a:extLst>
                </a:gridCol>
                <a:gridCol w="2472872">
                  <a:extLst>
                    <a:ext uri="{9D8B030D-6E8A-4147-A177-3AD203B41FA5}">
                      <a16:colId xmlns:a16="http://schemas.microsoft.com/office/drawing/2014/main" val="1663617346"/>
                    </a:ext>
                  </a:extLst>
                </a:gridCol>
              </a:tblGrid>
              <a:tr h="642898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Ones</a:t>
                      </a:r>
                      <a:endParaRPr lang="en-GB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Tenths</a:t>
                      </a:r>
                      <a:endParaRPr lang="en-GB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338841"/>
                  </a:ext>
                </a:extLst>
              </a:tr>
              <a:tr h="131793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275644"/>
                  </a:ext>
                </a:extLst>
              </a:tr>
              <a:tr h="131793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827132"/>
                  </a:ext>
                </a:extLst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4795330" y="1862103"/>
            <a:ext cx="131747" cy="15675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795330" y="2830804"/>
            <a:ext cx="131747" cy="1565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795331" y="4162567"/>
            <a:ext cx="145994" cy="17249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077" y="2395337"/>
            <a:ext cx="612430" cy="5973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888" y="3064530"/>
            <a:ext cx="612430" cy="5973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839" y="2395337"/>
            <a:ext cx="612430" cy="5973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507" y="3064530"/>
            <a:ext cx="612430" cy="5973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507" y="2395337"/>
            <a:ext cx="612430" cy="5973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258" y="3064530"/>
            <a:ext cx="612430" cy="5973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234" y="3064530"/>
            <a:ext cx="612430" cy="59734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228" y="3665867"/>
            <a:ext cx="612430" cy="59734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990" y="3665867"/>
            <a:ext cx="612430" cy="59734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658" y="4335060"/>
            <a:ext cx="612430" cy="59734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658" y="3665867"/>
            <a:ext cx="612430" cy="59734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409" y="4335060"/>
            <a:ext cx="612430" cy="59734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232" y="3344736"/>
            <a:ext cx="612430" cy="597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3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need a partner and a dice for this game.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 it in turns rolling the dice and place the digits in the blank spaces above.  Record the number in a table.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Swap over with your partner. 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Roll the dice again and add your new number to the first number. The winner is the person who after adding 4 numbers is the closest to 1.5 </a:t>
            </a:r>
            <a:r>
              <a:rPr lang="en-GB" sz="28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going over.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176444" y="1430048"/>
            <a:ext cx="755476" cy="98658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Gill Sans MT" panose="020B0502020104020203" pitchFamily="34" charset="0"/>
              </a:rPr>
              <a:t>0</a:t>
            </a:r>
            <a:endParaRPr lang="en-GB" sz="3600" dirty="0">
              <a:latin typeface="Gill Sans MT" panose="020B0502020104020203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219303" y="2263997"/>
            <a:ext cx="142012" cy="152632"/>
          </a:xfrm>
          <a:prstGeom prst="ellipse">
            <a:avLst/>
          </a:prstGeom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4702358" y="1430047"/>
            <a:ext cx="755476" cy="986581"/>
          </a:xfrm>
          <a:prstGeom prst="roundRect">
            <a:avLst/>
          </a:prstGeom>
          <a:ln w="28575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766245" y="1430047"/>
            <a:ext cx="755476" cy="986581"/>
          </a:xfrm>
          <a:prstGeom prst="roundRect">
            <a:avLst/>
          </a:prstGeom>
          <a:ln w="28575"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24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24236" y="728091"/>
                <a:ext cx="8056280" cy="60856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  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0.2</a:t>
                </a:r>
                <a:endParaRPr lang="en-GB" sz="28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3.2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 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0.2</a:t>
                </a:r>
                <a:endParaRPr lang="en-GB" sz="24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4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      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0.18</a:t>
                </a:r>
                <a:endParaRPr lang="en-GB" sz="24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endParaRPr lang="en-GB" sz="28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3.18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 </m:t>
                    </m:r>
                  </m:oMath>
                </a14:m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2.82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                      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0.18  </a:t>
                </a: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0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Using these strategies, can you find more number sentences which have the same total as 3 + 3?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236" y="728091"/>
                <a:ext cx="8056280" cy="6085640"/>
              </a:xfrm>
              <a:prstGeom prst="rect">
                <a:avLst/>
              </a:prstGeom>
              <a:blipFill>
                <a:blip r:embed="rId3"/>
                <a:stretch>
                  <a:fillRect l="-15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urved Down Arrow 2"/>
          <p:cNvSpPr/>
          <p:nvPr/>
        </p:nvSpPr>
        <p:spPr>
          <a:xfrm>
            <a:off x="4732042" y="1371600"/>
            <a:ext cx="1329124" cy="31350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Curved Up Arrow 6"/>
          <p:cNvSpPr/>
          <p:nvPr/>
        </p:nvSpPr>
        <p:spPr>
          <a:xfrm>
            <a:off x="3958046" y="2129246"/>
            <a:ext cx="1438558" cy="32889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Curved Down Arrow 7"/>
          <p:cNvSpPr/>
          <p:nvPr/>
        </p:nvSpPr>
        <p:spPr>
          <a:xfrm>
            <a:off x="4732042" y="3605349"/>
            <a:ext cx="1551192" cy="33112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Curved Up Arrow 8"/>
          <p:cNvSpPr/>
          <p:nvPr/>
        </p:nvSpPr>
        <p:spPr>
          <a:xfrm>
            <a:off x="3816590" y="4465155"/>
            <a:ext cx="1852689" cy="32889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01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04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Using the digits 0 – 9 only once in each of the spaces above, what 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largest sum possible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smallest sum possible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Is there more than one way of creating each total?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96198" y="858962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6198" y="1917324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446270" y="2846095"/>
            <a:ext cx="2495006" cy="5847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446270" y="3528942"/>
            <a:ext cx="249500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Flowchart: Connector 8"/>
          <p:cNvSpPr/>
          <p:nvPr/>
        </p:nvSpPr>
        <p:spPr>
          <a:xfrm>
            <a:off x="4150882" y="1473277"/>
            <a:ext cx="185837" cy="18288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/>
          <p:cNvSpPr/>
          <p:nvPr/>
        </p:nvSpPr>
        <p:spPr>
          <a:xfrm>
            <a:off x="4164579" y="2527799"/>
            <a:ext cx="185837" cy="18288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433075" y="858961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23731" y="858961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11004" y="1911213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01660" y="1911213"/>
            <a:ext cx="597934" cy="8261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11877" y="2062676"/>
            <a:ext cx="243223" cy="52322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8996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16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 and Annie have some money.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 has £3.45 more than Annie.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have £12.45 altogether.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money does Annie have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Annie</a:t>
            </a:r>
          </a:p>
        </p:txBody>
      </p:sp>
      <p:sp>
        <p:nvSpPr>
          <p:cNvPr id="4" name="Rectangle 3"/>
          <p:cNvSpPr/>
          <p:nvPr/>
        </p:nvSpPr>
        <p:spPr>
          <a:xfrm>
            <a:off x="2262828" y="3934028"/>
            <a:ext cx="2996615" cy="66899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262828" y="5238463"/>
            <a:ext cx="1941812" cy="6620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66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84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number pyramid, each number is calculated by adding the two numbers underneath.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768915"/>
              </p:ext>
            </p:extLst>
          </p:nvPr>
        </p:nvGraphicFramePr>
        <p:xfrm>
          <a:off x="1664648" y="4885683"/>
          <a:ext cx="66040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1000">
                  <a:extLst>
                    <a:ext uri="{9D8B030D-6E8A-4147-A177-3AD203B41FA5}">
                      <a16:colId xmlns:a16="http://schemas.microsoft.com/office/drawing/2014/main" val="795360014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143923888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89734220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1847298434"/>
                    </a:ext>
                  </a:extLst>
                </a:gridCol>
              </a:tblGrid>
              <a:tr h="63990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1.06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0.05</a:t>
                      </a:r>
                    </a:p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93261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460670"/>
              </p:ext>
            </p:extLst>
          </p:nvPr>
        </p:nvGraphicFramePr>
        <p:xfrm>
          <a:off x="2328247" y="4152618"/>
          <a:ext cx="527679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933">
                  <a:extLst>
                    <a:ext uri="{9D8B030D-6E8A-4147-A177-3AD203B41FA5}">
                      <a16:colId xmlns:a16="http://schemas.microsoft.com/office/drawing/2014/main" val="877526053"/>
                    </a:ext>
                  </a:extLst>
                </a:gridCol>
                <a:gridCol w="1758933">
                  <a:extLst>
                    <a:ext uri="{9D8B030D-6E8A-4147-A177-3AD203B41FA5}">
                      <a16:colId xmlns:a16="http://schemas.microsoft.com/office/drawing/2014/main" val="1967825606"/>
                    </a:ext>
                  </a:extLst>
                </a:gridCol>
                <a:gridCol w="1758933">
                  <a:extLst>
                    <a:ext uri="{9D8B030D-6E8A-4147-A177-3AD203B41FA5}">
                      <a16:colId xmlns:a16="http://schemas.microsoft.com/office/drawing/2014/main" val="2426486898"/>
                    </a:ext>
                  </a:extLst>
                </a:gridCol>
              </a:tblGrid>
              <a:tr h="6412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5.94</a:t>
                      </a:r>
                    </a:p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2.13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696529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338328"/>
              </p:ext>
            </p:extLst>
          </p:nvPr>
        </p:nvGraphicFramePr>
        <p:xfrm>
          <a:off x="3281538" y="3474720"/>
          <a:ext cx="3370216" cy="667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5108">
                  <a:extLst>
                    <a:ext uri="{9D8B030D-6E8A-4147-A177-3AD203B41FA5}">
                      <a16:colId xmlns:a16="http://schemas.microsoft.com/office/drawing/2014/main" val="2271917957"/>
                    </a:ext>
                  </a:extLst>
                </a:gridCol>
                <a:gridCol w="1685108">
                  <a:extLst>
                    <a:ext uri="{9D8B030D-6E8A-4147-A177-3AD203B41FA5}">
                      <a16:colId xmlns:a16="http://schemas.microsoft.com/office/drawing/2014/main" val="3913030506"/>
                    </a:ext>
                  </a:extLst>
                </a:gridCol>
              </a:tblGrid>
              <a:tr h="6678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3.25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766288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063370"/>
              </p:ext>
            </p:extLst>
          </p:nvPr>
        </p:nvGraphicFramePr>
        <p:xfrm>
          <a:off x="4124092" y="2743200"/>
          <a:ext cx="1685108" cy="7214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5108">
                  <a:extLst>
                    <a:ext uri="{9D8B030D-6E8A-4147-A177-3AD203B41FA5}">
                      <a16:colId xmlns:a16="http://schemas.microsoft.com/office/drawing/2014/main" val="3756703"/>
                    </a:ext>
                  </a:extLst>
                </a:gridCol>
              </a:tblGrid>
              <a:tr h="721457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11.32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0562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127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222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Eva is trying to find the answer to 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r>
                  <a:rPr lang="en-US" sz="40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4.144 </a:t>
                </a:r>
                <a14:m>
                  <m:oMath xmlns:m="http://schemas.openxmlformats.org/officeDocument/2006/math">
                    <m:r>
                      <a:rPr lang="en-GB" sz="4000" i="1">
                        <a:latin typeface="Cambria Math" panose="02040503050406030204" pitchFamily="18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lang="en-US" sz="40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1.4</a:t>
                </a:r>
              </a:p>
              <a:p>
                <a:pPr>
                  <a:lnSpc>
                    <a:spcPct val="107000"/>
                  </a:lnSpc>
                </a:pP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Here is her working out.</a:t>
                </a:r>
              </a:p>
              <a:p>
                <a:pPr algn="ctr"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Can you spot and explain her error</a:t>
                </a: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Work out the correct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22235"/>
              </a:xfrm>
              <a:prstGeom prst="rect">
                <a:avLst/>
              </a:prstGeom>
              <a:blipFill>
                <a:blip r:embed="rId3"/>
                <a:stretch>
                  <a:fillRect l="-1590" t="-1152" b="-14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375" y="1202697"/>
            <a:ext cx="1167151" cy="140987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3898881" y="3246120"/>
            <a:ext cx="2604745" cy="2253343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774886"/>
              </p:ext>
            </p:extLst>
          </p:nvPr>
        </p:nvGraphicFramePr>
        <p:xfrm>
          <a:off x="4297683" y="3559965"/>
          <a:ext cx="1807140" cy="16256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190">
                  <a:extLst>
                    <a:ext uri="{9D8B030D-6E8A-4147-A177-3AD203B41FA5}">
                      <a16:colId xmlns:a16="http://schemas.microsoft.com/office/drawing/2014/main" val="600149455"/>
                    </a:ext>
                  </a:extLst>
                </a:gridCol>
                <a:gridCol w="301190">
                  <a:extLst>
                    <a:ext uri="{9D8B030D-6E8A-4147-A177-3AD203B41FA5}">
                      <a16:colId xmlns:a16="http://schemas.microsoft.com/office/drawing/2014/main" val="1819878162"/>
                    </a:ext>
                  </a:extLst>
                </a:gridCol>
                <a:gridCol w="301190">
                  <a:extLst>
                    <a:ext uri="{9D8B030D-6E8A-4147-A177-3AD203B41FA5}">
                      <a16:colId xmlns:a16="http://schemas.microsoft.com/office/drawing/2014/main" val="2618804171"/>
                    </a:ext>
                  </a:extLst>
                </a:gridCol>
                <a:gridCol w="301190">
                  <a:extLst>
                    <a:ext uri="{9D8B030D-6E8A-4147-A177-3AD203B41FA5}">
                      <a16:colId xmlns:a16="http://schemas.microsoft.com/office/drawing/2014/main" val="2570541088"/>
                    </a:ext>
                  </a:extLst>
                </a:gridCol>
                <a:gridCol w="301190">
                  <a:extLst>
                    <a:ext uri="{9D8B030D-6E8A-4147-A177-3AD203B41FA5}">
                      <a16:colId xmlns:a16="http://schemas.microsoft.com/office/drawing/2014/main" val="3691495509"/>
                    </a:ext>
                  </a:extLst>
                </a:gridCol>
                <a:gridCol w="301190">
                  <a:extLst>
                    <a:ext uri="{9D8B030D-6E8A-4147-A177-3AD203B41FA5}">
                      <a16:colId xmlns:a16="http://schemas.microsoft.com/office/drawing/2014/main" val="380592373"/>
                    </a:ext>
                  </a:extLst>
                </a:gridCol>
              </a:tblGrid>
              <a:tr h="54188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.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5811616"/>
                  </a:ext>
                </a:extLst>
              </a:tr>
              <a:tr h="541884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.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3160719"/>
                  </a:ext>
                </a:extLst>
              </a:tr>
              <a:tr h="54188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.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9967306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898880" y="3972681"/>
                <a:ext cx="24322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8880" y="3972681"/>
                <a:ext cx="243223" cy="400110"/>
              </a:xfrm>
              <a:prstGeom prst="rect">
                <a:avLst/>
              </a:prstGeom>
              <a:blipFill>
                <a:blip r:embed="rId5"/>
                <a:stretch>
                  <a:fillRect r="-5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29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the calculations in the correct column in the table.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calculations might need to go in more than one place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 2 more calculations to each column.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082036" y="1839565"/>
            <a:ext cx="1602856" cy="683797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82036" y="1950631"/>
                <a:ext cx="1881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Gill Sans MT" panose="020B0502020104020203" pitchFamily="34" charset="0"/>
                  </a:rPr>
                  <a:t>9.99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Gill Sans MT" panose="020B0502020104020203" pitchFamily="34" charset="0"/>
                  </a:rPr>
                  <a:t> </a:t>
                </a:r>
                <a:r>
                  <a:rPr lang="en-GB" sz="2400" dirty="0" smtClean="0">
                    <a:latin typeface="Gill Sans MT" panose="020B0502020104020203" pitchFamily="34" charset="0"/>
                  </a:rPr>
                  <a:t>0.1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2036" y="1950631"/>
                <a:ext cx="1881052" cy="461665"/>
              </a:xfrm>
              <a:prstGeom prst="rect">
                <a:avLst/>
              </a:prstGeom>
              <a:blipFill>
                <a:blip r:embed="rId3"/>
                <a:stretch>
                  <a:fillRect l="-485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3108812" y="1839564"/>
            <a:ext cx="1602856" cy="683799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301297" y="1923172"/>
                <a:ext cx="1881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Gill Sans MT" panose="020B0502020104020203" pitchFamily="34" charset="0"/>
                  </a:rPr>
                  <a:t>9.99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Gill Sans MT" panose="020B0502020104020203" pitchFamily="34" charset="0"/>
                  </a:rPr>
                  <a:t> </a:t>
                </a:r>
                <a:r>
                  <a:rPr lang="en-GB" sz="2400" dirty="0" smtClean="0">
                    <a:latin typeface="Gill Sans MT" panose="020B0502020104020203" pitchFamily="34" charset="0"/>
                  </a:rPr>
                  <a:t>1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1297" y="1923172"/>
                <a:ext cx="1881052" cy="461665"/>
              </a:xfrm>
              <a:prstGeom prst="rect">
                <a:avLst/>
              </a:prstGeom>
              <a:blipFill>
                <a:blip r:embed="rId4"/>
                <a:stretch>
                  <a:fillRect l="-519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5050293" y="1839563"/>
            <a:ext cx="1748242" cy="683801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50501" y="1950631"/>
                <a:ext cx="1881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Gill Sans MT" panose="020B0502020104020203" pitchFamily="34" charset="0"/>
                  </a:rPr>
                  <a:t>9.99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Gill Sans MT" panose="020B0502020104020203" pitchFamily="34" charset="0"/>
                  </a:rPr>
                  <a:t> </a:t>
                </a:r>
                <a:r>
                  <a:rPr lang="en-GB" sz="2400" dirty="0" smtClean="0">
                    <a:latin typeface="Gill Sans MT" panose="020B0502020104020203" pitchFamily="34" charset="0"/>
                  </a:rPr>
                  <a:t>0.001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501" y="1950631"/>
                <a:ext cx="1881052" cy="461665"/>
              </a:xfrm>
              <a:prstGeom prst="rect">
                <a:avLst/>
              </a:prstGeom>
              <a:blipFill>
                <a:blip r:embed="rId5"/>
                <a:stretch>
                  <a:fillRect l="-485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7064571" y="1839562"/>
            <a:ext cx="1602856" cy="683803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064571" y="1950631"/>
                <a:ext cx="18810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Gill Sans MT" panose="020B0502020104020203" pitchFamily="34" charset="0"/>
                  </a:rPr>
                  <a:t>9.99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Gill Sans MT" panose="020B0502020104020203" pitchFamily="34" charset="0"/>
                  </a:rPr>
                  <a:t> </a:t>
                </a:r>
                <a:r>
                  <a:rPr lang="en-GB" sz="2400" dirty="0" smtClean="0">
                    <a:latin typeface="Gill Sans MT" panose="020B0502020104020203" pitchFamily="34" charset="0"/>
                  </a:rPr>
                  <a:t>0.01</a:t>
                </a:r>
                <a:endParaRPr lang="en-GB" sz="24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4571" y="1950631"/>
                <a:ext cx="1881052" cy="461665"/>
              </a:xfrm>
              <a:prstGeom prst="rect">
                <a:avLst/>
              </a:prstGeom>
              <a:blipFill>
                <a:blip r:embed="rId6"/>
                <a:stretch>
                  <a:fillRect l="-519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753988"/>
              </p:ext>
            </p:extLst>
          </p:nvPr>
        </p:nvGraphicFramePr>
        <p:xfrm>
          <a:off x="446260" y="3598568"/>
          <a:ext cx="8937430" cy="2520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7486">
                  <a:extLst>
                    <a:ext uri="{9D8B030D-6E8A-4147-A177-3AD203B41FA5}">
                      <a16:colId xmlns:a16="http://schemas.microsoft.com/office/drawing/2014/main" val="2316700862"/>
                    </a:ext>
                  </a:extLst>
                </a:gridCol>
                <a:gridCol w="1787486">
                  <a:extLst>
                    <a:ext uri="{9D8B030D-6E8A-4147-A177-3AD203B41FA5}">
                      <a16:colId xmlns:a16="http://schemas.microsoft.com/office/drawing/2014/main" val="335836039"/>
                    </a:ext>
                  </a:extLst>
                </a:gridCol>
                <a:gridCol w="1787486">
                  <a:extLst>
                    <a:ext uri="{9D8B030D-6E8A-4147-A177-3AD203B41FA5}">
                      <a16:colId xmlns:a16="http://schemas.microsoft.com/office/drawing/2014/main" val="3355348579"/>
                    </a:ext>
                  </a:extLst>
                </a:gridCol>
                <a:gridCol w="1787486">
                  <a:extLst>
                    <a:ext uri="{9D8B030D-6E8A-4147-A177-3AD203B41FA5}">
                      <a16:colId xmlns:a16="http://schemas.microsoft.com/office/drawing/2014/main" val="3854433365"/>
                    </a:ext>
                  </a:extLst>
                </a:gridCol>
                <a:gridCol w="1787486">
                  <a:extLst>
                    <a:ext uri="{9D8B030D-6E8A-4147-A177-3AD203B41FA5}">
                      <a16:colId xmlns:a16="http://schemas.microsoft.com/office/drawing/2014/main" val="18342376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No exchange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Exchange in ones column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Exchange in tenths column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Exchange in hundredths column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Exchange in thousandths column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5350255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54136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806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22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2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Whitney? </a:t>
            </a:r>
          </a:p>
          <a:p>
            <a:pPr>
              <a:lnSpc>
                <a:spcPct val="107000"/>
              </a:lnSpc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195" y="1262597"/>
            <a:ext cx="1336239" cy="1885819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894848" y="1262597"/>
            <a:ext cx="5504569" cy="1532334"/>
          </a:xfrm>
          <a:prstGeom prst="wedgeRoundRectCallout">
            <a:avLst>
              <a:gd name="adj1" fmla="val -59080"/>
              <a:gd name="adj2" fmla="val 29430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If there are 5 hundredths and I subtract nothing from it then there are still 5 hundredths</a:t>
            </a:r>
            <a:r>
              <a:rPr lang="en-GB" sz="14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.</a:t>
            </a:r>
            <a:endParaRPr lang="en-GB" sz="1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737280"/>
              </p:ext>
            </p:extLst>
          </p:nvPr>
        </p:nvGraphicFramePr>
        <p:xfrm>
          <a:off x="4125578" y="3111890"/>
          <a:ext cx="2151351" cy="20090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768">
                  <a:extLst>
                    <a:ext uri="{9D8B030D-6E8A-4147-A177-3AD203B41FA5}">
                      <a16:colId xmlns:a16="http://schemas.microsoft.com/office/drawing/2014/main" val="600149455"/>
                    </a:ext>
                  </a:extLst>
                </a:gridCol>
                <a:gridCol w="385835">
                  <a:extLst>
                    <a:ext uri="{9D8B030D-6E8A-4147-A177-3AD203B41FA5}">
                      <a16:colId xmlns:a16="http://schemas.microsoft.com/office/drawing/2014/main" val="1819878162"/>
                    </a:ext>
                  </a:extLst>
                </a:gridCol>
                <a:gridCol w="421078">
                  <a:extLst>
                    <a:ext uri="{9D8B030D-6E8A-4147-A177-3AD203B41FA5}">
                      <a16:colId xmlns:a16="http://schemas.microsoft.com/office/drawing/2014/main" val="2618804171"/>
                    </a:ext>
                  </a:extLst>
                </a:gridCol>
                <a:gridCol w="385835">
                  <a:extLst>
                    <a:ext uri="{9D8B030D-6E8A-4147-A177-3AD203B41FA5}">
                      <a16:colId xmlns:a16="http://schemas.microsoft.com/office/drawing/2014/main" val="2570541088"/>
                    </a:ext>
                  </a:extLst>
                </a:gridCol>
                <a:gridCol w="385835">
                  <a:extLst>
                    <a:ext uri="{9D8B030D-6E8A-4147-A177-3AD203B41FA5}">
                      <a16:colId xmlns:a16="http://schemas.microsoft.com/office/drawing/2014/main" val="3691495509"/>
                    </a:ext>
                  </a:extLst>
                </a:gridCol>
              </a:tblGrid>
              <a:tr h="66967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.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5811616"/>
                  </a:ext>
                </a:extLst>
              </a:tr>
              <a:tr h="66967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.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3160719"/>
                  </a:ext>
                </a:extLst>
              </a:tr>
              <a:tr h="669673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.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996730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343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0555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Teddy </a:t>
                </a: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used a calculator to solve</a:t>
                </a: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31.4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1.408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When he looked at his answer of 17.32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 realised he’d made a mistake.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 had typed all the correct digits in.</a:t>
                </a: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Can you spot his mistake? </a:t>
                </a: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What should the correct answer be?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055504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7293" y="1502207"/>
            <a:ext cx="2863395" cy="35792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37869" y="2292723"/>
            <a:ext cx="103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17.32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95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the missing digits in the calculation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06426957"/>
                  </p:ext>
                </p:extLst>
              </p:nvPr>
            </p:nvGraphicFramePr>
            <p:xfrm>
              <a:off x="2899111" y="2173224"/>
              <a:ext cx="3462500" cy="281265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78350">
                      <a:extLst>
                        <a:ext uri="{9D8B030D-6E8A-4147-A177-3AD203B41FA5}">
                          <a16:colId xmlns:a16="http://schemas.microsoft.com/office/drawing/2014/main" val="927927717"/>
                        </a:ext>
                      </a:extLst>
                    </a:gridCol>
                    <a:gridCol w="678350">
                      <a:extLst>
                        <a:ext uri="{9D8B030D-6E8A-4147-A177-3AD203B41FA5}">
                          <a16:colId xmlns:a16="http://schemas.microsoft.com/office/drawing/2014/main" val="600149455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1819878162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2618804171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2570541088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3691495509"/>
                        </a:ext>
                      </a:extLst>
                    </a:gridCol>
                  </a:tblGrid>
                  <a:tr h="93755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.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945811616"/>
                      </a:ext>
                    </a:extLst>
                  </a:tr>
                  <a:tr h="93755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36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.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93160719"/>
                      </a:ext>
                    </a:extLst>
                  </a:tr>
                  <a:tr h="93755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9 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.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99967306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06426957"/>
                  </p:ext>
                </p:extLst>
              </p:nvPr>
            </p:nvGraphicFramePr>
            <p:xfrm>
              <a:off x="2899111" y="2173224"/>
              <a:ext cx="3462500" cy="281265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78350">
                      <a:extLst>
                        <a:ext uri="{9D8B030D-6E8A-4147-A177-3AD203B41FA5}">
                          <a16:colId xmlns:a16="http://schemas.microsoft.com/office/drawing/2014/main" val="927927717"/>
                        </a:ext>
                      </a:extLst>
                    </a:gridCol>
                    <a:gridCol w="678350">
                      <a:extLst>
                        <a:ext uri="{9D8B030D-6E8A-4147-A177-3AD203B41FA5}">
                          <a16:colId xmlns:a16="http://schemas.microsoft.com/office/drawing/2014/main" val="600149455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1819878162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2618804171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2570541088"/>
                        </a:ext>
                      </a:extLst>
                    </a:gridCol>
                    <a:gridCol w="526450">
                      <a:extLst>
                        <a:ext uri="{9D8B030D-6E8A-4147-A177-3AD203B41FA5}">
                          <a16:colId xmlns:a16="http://schemas.microsoft.com/office/drawing/2014/main" val="3691495509"/>
                        </a:ext>
                      </a:extLst>
                    </a:gridCol>
                  </a:tblGrid>
                  <a:tr h="93755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.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945811616"/>
                      </a:ext>
                    </a:extLst>
                  </a:tr>
                  <a:tr h="9375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t="-109740" r="-413514" b="-1006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.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93160719"/>
                      </a:ext>
                    </a:extLst>
                  </a:tr>
                  <a:tr h="937550">
                    <a:tc>
                      <a:txBody>
                        <a:bodyPr/>
                        <a:lstStyle/>
                        <a:p>
                          <a:pPr algn="ctr"/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9 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.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36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6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999673064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397" y="3041626"/>
            <a:ext cx="648266" cy="9164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64" y="2117090"/>
            <a:ext cx="533880" cy="9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8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22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envelopes contain two different numbers. 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sum of the numbers is 9.92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difference between the numbers is 2.32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numbers are inside the envelopes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this bar model help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</a:pPr>
            <a:endParaRPr lang="en-GB" sz="20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2368057" y="736899"/>
            <a:ext cx="1432749" cy="9534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6151931" y="736899"/>
            <a:ext cx="1432749" cy="9534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sp>
        <p:nvSpPr>
          <p:cNvPr id="7" name="Rectangle 6"/>
          <p:cNvSpPr/>
          <p:nvPr/>
        </p:nvSpPr>
        <p:spPr>
          <a:xfrm>
            <a:off x="1957423" y="4829681"/>
            <a:ext cx="2254016" cy="5574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957423" y="5818359"/>
            <a:ext cx="1634863" cy="55745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Brace 8"/>
          <p:cNvSpPr/>
          <p:nvPr/>
        </p:nvSpPr>
        <p:spPr>
          <a:xfrm>
            <a:off x="4382358" y="4829682"/>
            <a:ext cx="277800" cy="1546130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800342" y="5390251"/>
            <a:ext cx="80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  <a:cs typeface="Times New Roman" panose="02020603050405020304" pitchFamily="18" charset="0"/>
              </a:rPr>
              <a:t>9.92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2632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60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32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GB" sz="32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9.48    </a:t>
            </a:r>
            <a:r>
              <a:rPr lang="en-GB" sz="32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9.52    9.56    9.6    …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 with Jack?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409897" y="1614993"/>
            <a:ext cx="5388628" cy="605693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ular Callout 5"/>
          <p:cNvSpPr/>
          <p:nvPr/>
        </p:nvSpPr>
        <p:spPr>
          <a:xfrm>
            <a:off x="2860766" y="2821062"/>
            <a:ext cx="3083785" cy="1492647"/>
          </a:xfrm>
          <a:prstGeom prst="wedgeRoundRectCallout">
            <a:avLst>
              <a:gd name="adj1" fmla="val 52346"/>
              <a:gd name="adj2" fmla="val 78348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The number 9.7 will be in this sequence.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611" y="3951277"/>
            <a:ext cx="1351246" cy="97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0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compared the two sequences above. What do you notice about the differences between the terms in the two sequences? </a:t>
            </a:r>
          </a:p>
          <a:p>
            <a:pPr>
              <a:lnSpc>
                <a:spcPct val="107000"/>
              </a:lnSpc>
            </a:pPr>
            <a:endParaRPr lang="en-GB" sz="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Investigate Eva’s sequences below and explain your thinking.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Cloud Callout 5"/>
              <p:cNvSpPr/>
              <p:nvPr/>
            </p:nvSpPr>
            <p:spPr>
              <a:xfrm>
                <a:off x="3336739" y="4756686"/>
                <a:ext cx="5336998" cy="1763485"/>
              </a:xfrm>
              <a:prstGeom prst="cloudCallout">
                <a:avLst>
                  <a:gd name="adj1" fmla="val -65017"/>
                  <a:gd name="adj2" fmla="val 34444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000" dirty="0" smtClean="0">
                    <a:latin typeface="Gill Sans MT" panose="020B0502020104020203" pitchFamily="34" charset="0"/>
                  </a:rPr>
                  <a:t>I wonder what the differences would be between sequences that go up in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0.01 and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1  sequence…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6" name="Cloud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739" y="4756686"/>
                <a:ext cx="5336998" cy="1763485"/>
              </a:xfrm>
              <a:prstGeom prst="cloudCallout">
                <a:avLst>
                  <a:gd name="adj1" fmla="val -65017"/>
                  <a:gd name="adj2" fmla="val 34444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7115" y="5285815"/>
            <a:ext cx="1030803" cy="1456425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083489"/>
              </p:ext>
            </p:extLst>
          </p:nvPr>
        </p:nvGraphicFramePr>
        <p:xfrm>
          <a:off x="788093" y="222086"/>
          <a:ext cx="7885644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411">
                  <a:extLst>
                    <a:ext uri="{9D8B030D-6E8A-4147-A177-3AD203B41FA5}">
                      <a16:colId xmlns:a16="http://schemas.microsoft.com/office/drawing/2014/main" val="729016412"/>
                    </a:ext>
                  </a:extLst>
                </a:gridCol>
                <a:gridCol w="1971411">
                  <a:extLst>
                    <a:ext uri="{9D8B030D-6E8A-4147-A177-3AD203B41FA5}">
                      <a16:colId xmlns:a16="http://schemas.microsoft.com/office/drawing/2014/main" val="2702931135"/>
                    </a:ext>
                  </a:extLst>
                </a:gridCol>
                <a:gridCol w="1971411">
                  <a:extLst>
                    <a:ext uri="{9D8B030D-6E8A-4147-A177-3AD203B41FA5}">
                      <a16:colId xmlns:a16="http://schemas.microsoft.com/office/drawing/2014/main" val="666085803"/>
                    </a:ext>
                  </a:extLst>
                </a:gridCol>
                <a:gridCol w="1971411">
                  <a:extLst>
                    <a:ext uri="{9D8B030D-6E8A-4147-A177-3AD203B41FA5}">
                      <a16:colId xmlns:a16="http://schemas.microsoft.com/office/drawing/2014/main" val="39464768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st</a:t>
                      </a:r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 sequence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Relationship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nd</a:t>
                      </a:r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 sequence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616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st</a:t>
                      </a:r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 term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0.1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03852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nd</a:t>
                      </a:r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 term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0.2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1702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rd</a:t>
                      </a:r>
                      <a:r>
                        <a:rPr lang="en-GB" sz="2000" baseline="0" dirty="0" smtClean="0">
                          <a:latin typeface="Gill Sans MT" panose="020B0502020104020203" pitchFamily="34" charset="0"/>
                        </a:rPr>
                        <a:t> term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0.3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78290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th</a:t>
                      </a:r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 term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0.4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062587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5</a:t>
                      </a:r>
                      <a:r>
                        <a:rPr lang="en-GB" sz="2000" baseline="30000" dirty="0" smtClean="0">
                          <a:latin typeface="Gill Sans MT" panose="020B0502020104020203" pitchFamily="34" charset="0"/>
                        </a:rPr>
                        <a:t>th</a:t>
                      </a:r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 term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67280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14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73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 with Mo?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/>
              <p:nvPr/>
            </p:nvSpPr>
            <p:spPr>
              <a:xfrm>
                <a:off x="1522701" y="1758027"/>
                <a:ext cx="5005437" cy="1492799"/>
              </a:xfrm>
              <a:prstGeom prst="wedgeRoundRectCallout">
                <a:avLst>
                  <a:gd name="adj1" fmla="val 61762"/>
                  <a:gd name="adj2" fmla="val 25029"/>
                  <a:gd name="adj3" fmla="val 16667"/>
                </a:avLst>
              </a:prstGeom>
              <a:solidFill>
                <a:schemeClr val="accent2">
                  <a:lumMod val="20000"/>
                  <a:lumOff val="8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Multiplying by 1,000 is the same as doing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10</a:t>
                </a: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701" y="1758027"/>
                <a:ext cx="5005437" cy="1492799"/>
              </a:xfrm>
              <a:prstGeom prst="wedgeRoundRectCallout">
                <a:avLst>
                  <a:gd name="adj1" fmla="val 61762"/>
                  <a:gd name="adj2" fmla="val 25029"/>
                  <a:gd name="adj3" fmla="val 16667"/>
                </a:avLst>
              </a:prstGeom>
              <a:blipFill>
                <a:blip r:embed="rId3"/>
                <a:stretch>
                  <a:fillRect b="-600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030" y="2131321"/>
            <a:ext cx="1264733" cy="123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9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digits 0-9 create a number with up to 3 decimal places, for example, 3.451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Cover the number using counters on your </a:t>
            </a:r>
            <a:r>
              <a:rPr lang="en-GB" sz="2800" dirty="0" err="1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Gattegno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chart.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what happens when you multiply your number by 10, then 100, then 1,000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patterns do you notice?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25" y="2600313"/>
            <a:ext cx="4168132" cy="235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38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do you agree with?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thinking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889551" y="1058091"/>
            <a:ext cx="4665088" cy="2057482"/>
          </a:xfrm>
          <a:prstGeom prst="wedgeRoundRectCallout">
            <a:avLst>
              <a:gd name="adj1" fmla="val 81926"/>
              <a:gd name="adj2" fmla="val 15499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If you multiply a number by 1,000, you can just divide the answer by 1,000 to get back to your original number. 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987" y="1529753"/>
            <a:ext cx="1262179" cy="180469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781409" y="3553324"/>
            <a:ext cx="4565758" cy="1462814"/>
          </a:xfrm>
          <a:prstGeom prst="wedgeRoundRectCallout">
            <a:avLst>
              <a:gd name="adj1" fmla="val -64140"/>
              <a:gd name="adj2" fmla="val 36823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That’s not true, you would need to divide the answer by ten three times.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490" y="3779720"/>
            <a:ext cx="1243979" cy="175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29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1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three rectangles.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lengths of rectangle B are 10 times larger than rectangle A.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lengths of rectangle C are 100 times smaller than rectangle B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 with Mo?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thinking.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245" y="4626486"/>
            <a:ext cx="1340051" cy="1066462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913018" y="4227735"/>
            <a:ext cx="3762102" cy="1337042"/>
          </a:xfrm>
          <a:prstGeom prst="wedgeRoundRectCallout">
            <a:avLst>
              <a:gd name="adj1" fmla="val 69125"/>
              <a:gd name="adj2" fmla="val 42948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The perimeter of rectangle A is 1,000 times greater than rectangle C’s.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42755" y="1638249"/>
            <a:ext cx="1058092" cy="60089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A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95206" y="1468694"/>
            <a:ext cx="1998617" cy="888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B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72525" y="1775540"/>
            <a:ext cx="757646" cy="3263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C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02507" y="1217997"/>
            <a:ext cx="797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2.4m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5742" y="1707860"/>
            <a:ext cx="797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0.7m</a:t>
            </a:r>
            <a:endParaRPr lang="en-GB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23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http://schemas.openxmlformats.org/package/2006/metadata/core-properties"/>
    <ds:schemaRef ds:uri="522d4c35-b548-4432-90ae-af4376e1c4b4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1858</TotalTime>
  <Words>1162</Words>
  <Application>Microsoft Office PowerPoint</Application>
  <PresentationFormat>A4 Paper (210x297 mm)</PresentationFormat>
  <Paragraphs>479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77</cp:revision>
  <dcterms:created xsi:type="dcterms:W3CDTF">2019-02-04T08:17:32Z</dcterms:created>
  <dcterms:modified xsi:type="dcterms:W3CDTF">2020-03-06T14:23:51Z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