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5" r:id="rId10"/>
    <p:sldId id="264" r:id="rId11"/>
    <p:sldId id="266"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p:scale>
          <a:sx n="50" d="100"/>
          <a:sy n="50" d="100"/>
        </p:scale>
        <p:origin x="774" y="5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4/21/2020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4/21/2020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4/21/2020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4/21/2020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4/21/2020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4/21/2020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4/21/2020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4/21/2020</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7.xml"/><Relationship Id="rId5" Type="http://schemas.openxmlformats.org/officeDocument/2006/relationships/image" Target="../media/image11.pn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5.png"/><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11.png"/><Relationship Id="rId4" Type="http://schemas.openxmlformats.org/officeDocument/2006/relationships/image" Target="../media/image13.png"/></Relationships>
</file>

<file path=ppt/slides/_rels/slide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7.jpeg"/><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7.jpeg"/><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4B98C5-DED5-4061-9E76-1883C5F66A30}"/>
              </a:ext>
            </a:extLst>
          </p:cNvPr>
          <p:cNvSpPr>
            <a:spLocks noGrp="1"/>
          </p:cNvSpPr>
          <p:nvPr>
            <p:ph type="ctrTitle"/>
          </p:nvPr>
        </p:nvSpPr>
        <p:spPr/>
        <p:txBody>
          <a:bodyPr/>
          <a:lstStyle/>
          <a:p>
            <a:r>
              <a:rPr lang="en-GB" dirty="0"/>
              <a:t>The Cat and the Mouse</a:t>
            </a:r>
          </a:p>
        </p:txBody>
      </p:sp>
      <p:sp>
        <p:nvSpPr>
          <p:cNvPr id="3" name="Subtitle 2">
            <a:extLst>
              <a:ext uri="{FF2B5EF4-FFF2-40B4-BE49-F238E27FC236}">
                <a16:creationId xmlns:a16="http://schemas.microsoft.com/office/drawing/2014/main" id="{6AC280F2-D3E8-4700-A2A2-AD05C90C9E2D}"/>
              </a:ext>
            </a:extLst>
          </p:cNvPr>
          <p:cNvSpPr>
            <a:spLocks noGrp="1"/>
          </p:cNvSpPr>
          <p:nvPr>
            <p:ph type="subTitle" idx="1"/>
          </p:nvPr>
        </p:nvSpPr>
        <p:spPr/>
        <p:txBody>
          <a:bodyPr/>
          <a:lstStyle/>
          <a:p>
            <a:pPr algn="ctr"/>
            <a:r>
              <a:rPr lang="en-GB" dirty="0"/>
              <a:t>Can I create a comic strip retelling a story?</a:t>
            </a:r>
          </a:p>
        </p:txBody>
      </p:sp>
    </p:spTree>
    <p:extLst>
      <p:ext uri="{BB962C8B-B14F-4D97-AF65-F5344CB8AC3E}">
        <p14:creationId xmlns:p14="http://schemas.microsoft.com/office/powerpoint/2010/main" val="15803226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7889D0-1A82-4051-A799-C8162D26FF39}"/>
              </a:ext>
            </a:extLst>
          </p:cNvPr>
          <p:cNvSpPr>
            <a:spLocks noGrp="1"/>
          </p:cNvSpPr>
          <p:nvPr>
            <p:ph type="title"/>
          </p:nvPr>
        </p:nvSpPr>
        <p:spPr>
          <a:xfrm>
            <a:off x="5536734" y="609600"/>
            <a:ext cx="3737268" cy="1320800"/>
          </a:xfrm>
        </p:spPr>
        <p:txBody>
          <a:bodyPr vert="horz" lIns="91440" tIns="45720" rIns="91440" bIns="45720" rtlCol="0">
            <a:normAutofit/>
          </a:bodyPr>
          <a:lstStyle/>
          <a:p>
            <a:pPr>
              <a:lnSpc>
                <a:spcPct val="90000"/>
              </a:lnSpc>
            </a:pPr>
            <a:r>
              <a:rPr lang="en-US" sz="3100" kern="1200" dirty="0">
                <a:latin typeface="+mj-lt"/>
                <a:ea typeface="+mj-ea"/>
                <a:cs typeface="+mj-cs"/>
              </a:rPr>
              <a:t>This is a story from </a:t>
            </a:r>
            <a:r>
              <a:rPr lang="en-US" sz="3100" kern="1200" dirty="0" err="1">
                <a:latin typeface="+mj-lt"/>
                <a:ea typeface="+mj-ea"/>
                <a:cs typeface="+mj-cs"/>
              </a:rPr>
              <a:t>Kililah</a:t>
            </a:r>
            <a:r>
              <a:rPr lang="en-US" sz="3100" kern="1200" dirty="0">
                <a:latin typeface="+mj-lt"/>
                <a:ea typeface="+mj-ea"/>
                <a:cs typeface="+mj-cs"/>
              </a:rPr>
              <a:t> and </a:t>
            </a:r>
            <a:r>
              <a:rPr lang="en-US" sz="3100" kern="1200" dirty="0" err="1">
                <a:latin typeface="+mj-lt"/>
                <a:ea typeface="+mj-ea"/>
                <a:cs typeface="+mj-cs"/>
              </a:rPr>
              <a:t>Dimnah</a:t>
            </a:r>
            <a:endParaRPr lang="en-US" sz="3100" kern="1200" dirty="0">
              <a:latin typeface="+mj-lt"/>
              <a:ea typeface="+mj-ea"/>
              <a:cs typeface="+mj-cs"/>
            </a:endParaRPr>
          </a:p>
        </p:txBody>
      </p:sp>
      <p:pic>
        <p:nvPicPr>
          <p:cNvPr id="4" name="Content Placeholder 3">
            <a:extLst>
              <a:ext uri="{FF2B5EF4-FFF2-40B4-BE49-F238E27FC236}">
                <a16:creationId xmlns:a16="http://schemas.microsoft.com/office/drawing/2014/main" id="{59EE6894-93FA-42AD-8E39-2B63B84D0C7C}"/>
              </a:ext>
            </a:extLst>
          </p:cNvPr>
          <p:cNvPicPr>
            <a:picLocks noGrp="1" noChangeAspect="1"/>
          </p:cNvPicPr>
          <p:nvPr>
            <p:ph idx="1"/>
          </p:nvPr>
        </p:nvPicPr>
        <p:blipFill>
          <a:blip r:embed="rId2"/>
          <a:stretch>
            <a:fillRect/>
          </a:stretch>
        </p:blipFill>
        <p:spPr>
          <a:xfrm>
            <a:off x="5768162" y="2160588"/>
            <a:ext cx="2948025" cy="3881437"/>
          </a:xfrm>
          <a:prstGeom prst="rect">
            <a:avLst/>
          </a:prstGeom>
        </p:spPr>
      </p:pic>
      <p:pic>
        <p:nvPicPr>
          <p:cNvPr id="1029" name="Picture 2" descr="https://a0.typepad.com/6a017ee66ba427970d01bb08832240970d-pi">
            <a:extLst>
              <a:ext uri="{FF2B5EF4-FFF2-40B4-BE49-F238E27FC236}">
                <a16:creationId xmlns:a16="http://schemas.microsoft.com/office/drawing/2014/main" id="{FB102D41-1C8C-4289-9E17-02D13C44B1E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165"/>
          <a:stretch/>
        </p:blipFill>
        <p:spPr bwMode="auto">
          <a:xfrm>
            <a:off x="20" y="-1"/>
            <a:ext cx="5394940" cy="6858001"/>
          </a:xfrm>
          <a:custGeom>
            <a:avLst/>
            <a:gdLst/>
            <a:ahLst/>
            <a:cxnLst/>
            <a:rect l="l" t="t" r="r" b="b"/>
            <a:pathLst>
              <a:path w="5394960" h="6858000">
                <a:moveTo>
                  <a:pt x="842596" y="0"/>
                </a:moveTo>
                <a:lnTo>
                  <a:pt x="5394960" y="0"/>
                </a:lnTo>
                <a:lnTo>
                  <a:pt x="5394960" y="21851"/>
                </a:lnTo>
                <a:lnTo>
                  <a:pt x="4365943" y="6858000"/>
                </a:lnTo>
                <a:lnTo>
                  <a:pt x="0" y="6858000"/>
                </a:lnTo>
                <a:lnTo>
                  <a:pt x="0" y="5666154"/>
                </a:lnTo>
                <a:close/>
              </a:path>
            </a:pathLst>
          </a:custGeom>
          <a:noFill/>
          <a:extLst>
            <a:ext uri="{909E8E84-426E-40DD-AFC4-6F175D3DCCD1}">
              <a14:hiddenFill xmlns:a14="http://schemas.microsoft.com/office/drawing/2010/main">
                <a:solidFill>
                  <a:srgbClr val="FFFFFF"/>
                </a:solidFill>
              </a14:hiddenFill>
            </a:ext>
          </a:extLst>
        </p:spPr>
      </p:pic>
      <p:sp>
        <p:nvSpPr>
          <p:cNvPr id="192" name="Isosceles Triangle 191">
            <a:extLst>
              <a:ext uri="{FF2B5EF4-FFF2-40B4-BE49-F238E27FC236}">
                <a16:creationId xmlns:a16="http://schemas.microsoft.com/office/drawing/2014/main" id="{3BCB5F6A-9EB0-40B0-9D13-3023E9A205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37525531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DD702137-7AFE-4247-855D-444D380DC6F7}"/>
              </a:ext>
            </a:extLst>
          </p:cNvPr>
          <p:cNvSpPr txBox="1"/>
          <p:nvPr/>
        </p:nvSpPr>
        <p:spPr>
          <a:xfrm>
            <a:off x="703385" y="464234"/>
            <a:ext cx="8215532" cy="1200329"/>
          </a:xfrm>
          <a:prstGeom prst="rect">
            <a:avLst/>
          </a:prstGeom>
          <a:noFill/>
        </p:spPr>
        <p:txBody>
          <a:bodyPr wrap="square" rtlCol="0">
            <a:spAutoFit/>
          </a:bodyPr>
          <a:lstStyle/>
          <a:p>
            <a:r>
              <a:rPr lang="en-GB" dirty="0"/>
              <a:t>The characters in this fable were the wildcat,  Rami, and the mouse, </a:t>
            </a:r>
            <a:r>
              <a:rPr lang="en-GB" dirty="0" err="1"/>
              <a:t>Qaridun</a:t>
            </a:r>
            <a:r>
              <a:rPr lang="en-GB" dirty="0"/>
              <a:t>, and the story takes place under a lofty tree where the two creatures lived.</a:t>
            </a:r>
          </a:p>
          <a:p>
            <a:endParaRPr lang="en-GB" dirty="0"/>
          </a:p>
        </p:txBody>
      </p:sp>
      <p:sp>
        <p:nvSpPr>
          <p:cNvPr id="5" name="TextBox 4">
            <a:extLst>
              <a:ext uri="{FF2B5EF4-FFF2-40B4-BE49-F238E27FC236}">
                <a16:creationId xmlns:a16="http://schemas.microsoft.com/office/drawing/2014/main" id="{E3163FAC-0ED0-4AE3-AC61-66BD2B0032B1}"/>
              </a:ext>
            </a:extLst>
          </p:cNvPr>
          <p:cNvSpPr txBox="1"/>
          <p:nvPr/>
        </p:nvSpPr>
        <p:spPr>
          <a:xfrm>
            <a:off x="1166191" y="1524000"/>
            <a:ext cx="3551583" cy="3693319"/>
          </a:xfrm>
          <a:prstGeom prst="rect">
            <a:avLst/>
          </a:prstGeom>
          <a:noFill/>
        </p:spPr>
        <p:txBody>
          <a:bodyPr wrap="square" rtlCol="0">
            <a:spAutoFit/>
          </a:bodyPr>
          <a:lstStyle/>
          <a:p>
            <a:r>
              <a:rPr lang="en-GB" dirty="0"/>
              <a:t>The cat, Rami, had left his lair and was caught in a snare in a glade by the tree.</a:t>
            </a:r>
          </a:p>
          <a:p>
            <a:endParaRPr lang="en-GB" dirty="0"/>
          </a:p>
          <a:p>
            <a:endParaRPr lang="en-GB" dirty="0"/>
          </a:p>
          <a:p>
            <a:endParaRPr lang="en-GB" dirty="0"/>
          </a:p>
          <a:p>
            <a:endParaRPr lang="en-GB" dirty="0"/>
          </a:p>
          <a:p>
            <a:endParaRPr lang="en-GB" dirty="0"/>
          </a:p>
          <a:p>
            <a:r>
              <a:rPr lang="en-GB" dirty="0"/>
              <a:t> </a:t>
            </a:r>
          </a:p>
          <a:p>
            <a:r>
              <a:rPr lang="en-GB" dirty="0"/>
              <a:t>The mouse, </a:t>
            </a:r>
            <a:r>
              <a:rPr lang="en-GB" dirty="0" err="1"/>
              <a:t>Qaridun</a:t>
            </a:r>
            <a:r>
              <a:rPr lang="en-GB" dirty="0"/>
              <a:t>, was outside his hole searching for food.</a:t>
            </a:r>
          </a:p>
          <a:p>
            <a:endParaRPr lang="en-GB" dirty="0"/>
          </a:p>
        </p:txBody>
      </p:sp>
      <p:pic>
        <p:nvPicPr>
          <p:cNvPr id="2052" name="Picture 4" descr="K4, the injured tigress with snare thriving">
            <a:extLst>
              <a:ext uri="{FF2B5EF4-FFF2-40B4-BE49-F238E27FC236}">
                <a16:creationId xmlns:a16="http://schemas.microsoft.com/office/drawing/2014/main" id="{A5DE783A-BA46-43E4-BF62-138D8EAD612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90957" y="1387564"/>
            <a:ext cx="3666295" cy="1854218"/>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Tame Your Hairstyle. Looking after your own long hair truly does ...">
            <a:extLst>
              <a:ext uri="{FF2B5EF4-FFF2-40B4-BE49-F238E27FC236}">
                <a16:creationId xmlns:a16="http://schemas.microsoft.com/office/drawing/2014/main" id="{DCC7E7E8-BAED-49B8-939F-9367D10863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90957" y="3445995"/>
            <a:ext cx="4134838" cy="24118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20563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9F1100A-8282-4E27-B3AF-075875AF1B23}"/>
              </a:ext>
            </a:extLst>
          </p:cNvPr>
          <p:cNvSpPr/>
          <p:nvPr/>
        </p:nvSpPr>
        <p:spPr>
          <a:xfrm>
            <a:off x="331305" y="758923"/>
            <a:ext cx="6096000" cy="807913"/>
          </a:xfrm>
          <a:prstGeom prst="rect">
            <a:avLst/>
          </a:prstGeom>
        </p:spPr>
        <p:txBody>
          <a:bodyPr>
            <a:spAutoFit/>
          </a:bodyPr>
          <a:lstStyle/>
          <a:p>
            <a:pPr>
              <a:spcAft>
                <a:spcPts val="0"/>
              </a:spcAft>
            </a:pPr>
            <a:r>
              <a:rPr lang="en-GB" dirty="0" err="1">
                <a:latin typeface="Comic Sans MS" panose="030F0702030302020204" pitchFamily="66" charset="0"/>
                <a:ea typeface="Times New Roman" panose="02020603050405020304" pitchFamily="18" charset="0"/>
              </a:rPr>
              <a:t>Qaridun</a:t>
            </a:r>
            <a:r>
              <a:rPr lang="en-GB" dirty="0">
                <a:latin typeface="Comic Sans MS" panose="030F0702030302020204" pitchFamily="66" charset="0"/>
                <a:ea typeface="Times New Roman" panose="02020603050405020304" pitchFamily="18" charset="0"/>
              </a:rPr>
              <a:t> was glad when he saw the cat caught in the snare.</a:t>
            </a:r>
            <a:endParaRPr lang="en-GB" dirty="0">
              <a:latin typeface="Times New Roman" panose="02020603050405020304" pitchFamily="18" charset="0"/>
              <a:ea typeface="Times New Roman" panose="02020603050405020304" pitchFamily="18" charset="0"/>
            </a:endParaRPr>
          </a:p>
          <a:p>
            <a:pPr>
              <a:spcAft>
                <a:spcPts val="0"/>
              </a:spcAft>
            </a:pPr>
            <a:r>
              <a:rPr lang="en-GB" sz="1050" dirty="0">
                <a:latin typeface="Comic Sans MS" panose="030F0702030302020204" pitchFamily="66" charset="0"/>
                <a:ea typeface="Times New Roman" panose="02020603050405020304" pitchFamily="18" charset="0"/>
              </a:rPr>
              <a:t> </a:t>
            </a:r>
            <a:endParaRPr lang="en-GB" dirty="0">
              <a:latin typeface="Times New Roman" panose="02020603050405020304" pitchFamily="18" charset="0"/>
              <a:ea typeface="Times New Roman" panose="02020603050405020304" pitchFamily="18" charset="0"/>
            </a:endParaRPr>
          </a:p>
        </p:txBody>
      </p:sp>
      <p:pic>
        <p:nvPicPr>
          <p:cNvPr id="3" name="Picture 2">
            <a:extLst>
              <a:ext uri="{FF2B5EF4-FFF2-40B4-BE49-F238E27FC236}">
                <a16:creationId xmlns:a16="http://schemas.microsoft.com/office/drawing/2014/main" id="{6B1F448D-533A-4E39-930D-BFED9E894A4A}"/>
              </a:ext>
            </a:extLst>
          </p:cNvPr>
          <p:cNvPicPr>
            <a:picLocks noChangeAspect="1"/>
          </p:cNvPicPr>
          <p:nvPr/>
        </p:nvPicPr>
        <p:blipFill>
          <a:blip r:embed="rId2"/>
          <a:stretch>
            <a:fillRect/>
          </a:stretch>
        </p:blipFill>
        <p:spPr>
          <a:xfrm>
            <a:off x="6096000" y="758923"/>
            <a:ext cx="3082976" cy="2044147"/>
          </a:xfrm>
          <a:prstGeom prst="rect">
            <a:avLst/>
          </a:prstGeom>
        </p:spPr>
      </p:pic>
      <p:pic>
        <p:nvPicPr>
          <p:cNvPr id="3076" name="Picture 4" descr="7 Fierce Facts About Weasels | Mental Floss">
            <a:extLst>
              <a:ext uri="{FF2B5EF4-FFF2-40B4-BE49-F238E27FC236}">
                <a16:creationId xmlns:a16="http://schemas.microsoft.com/office/drawing/2014/main" id="{1A575F41-2B37-4E24-A9AC-9F3563DB9AD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5288" y="3005576"/>
            <a:ext cx="3591338" cy="2018725"/>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95CB3E8F-CC56-4579-BACC-DB5D075B17A6}"/>
              </a:ext>
            </a:extLst>
          </p:cNvPr>
          <p:cNvSpPr/>
          <p:nvPr/>
        </p:nvSpPr>
        <p:spPr>
          <a:xfrm>
            <a:off x="4002156" y="3429000"/>
            <a:ext cx="6096000" cy="923330"/>
          </a:xfrm>
          <a:prstGeom prst="rect">
            <a:avLst/>
          </a:prstGeom>
        </p:spPr>
        <p:txBody>
          <a:bodyPr>
            <a:spAutoFit/>
          </a:bodyPr>
          <a:lstStyle/>
          <a:p>
            <a:pPr>
              <a:spcAft>
                <a:spcPts val="0"/>
              </a:spcAft>
            </a:pPr>
            <a:r>
              <a:rPr lang="en-GB" dirty="0">
                <a:latin typeface="Comic Sans MS" panose="030F0702030302020204" pitchFamily="66" charset="0"/>
                <a:ea typeface="Times New Roman" panose="02020603050405020304" pitchFamily="18" charset="0"/>
              </a:rPr>
              <a:t>He then looked all around and noticed that a weasel was stalking him from behind and an owl was watching him from above in the tree.</a:t>
            </a:r>
            <a:endParaRPr lang="en-GB" dirty="0">
              <a:latin typeface="Times New Roman" panose="02020603050405020304" pitchFamily="18" charset="0"/>
              <a:ea typeface="Times New Roman" panose="02020603050405020304" pitchFamily="18" charset="0"/>
            </a:endParaRPr>
          </a:p>
        </p:txBody>
      </p:sp>
      <p:pic>
        <p:nvPicPr>
          <p:cNvPr id="5" name="Picture 4">
            <a:extLst>
              <a:ext uri="{FF2B5EF4-FFF2-40B4-BE49-F238E27FC236}">
                <a16:creationId xmlns:a16="http://schemas.microsoft.com/office/drawing/2014/main" id="{29E7FBA3-9C08-4273-A64A-665296BE7F8E}"/>
              </a:ext>
            </a:extLst>
          </p:cNvPr>
          <p:cNvPicPr>
            <a:picLocks noChangeAspect="1"/>
          </p:cNvPicPr>
          <p:nvPr/>
        </p:nvPicPr>
        <p:blipFill>
          <a:blip r:embed="rId4"/>
          <a:stretch>
            <a:fillRect/>
          </a:stretch>
        </p:blipFill>
        <p:spPr>
          <a:xfrm>
            <a:off x="6096000" y="4352330"/>
            <a:ext cx="3761538" cy="2505670"/>
          </a:xfrm>
          <a:prstGeom prst="rect">
            <a:avLst/>
          </a:prstGeom>
        </p:spPr>
      </p:pic>
    </p:spTree>
    <p:extLst>
      <p:ext uri="{BB962C8B-B14F-4D97-AF65-F5344CB8AC3E}">
        <p14:creationId xmlns:p14="http://schemas.microsoft.com/office/powerpoint/2010/main" val="13233610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down)">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3076"/>
                                        </p:tgtEl>
                                        <p:attrNameLst>
                                          <p:attrName>style.visibility</p:attrName>
                                        </p:attrNameLst>
                                      </p:cBhvr>
                                      <p:to>
                                        <p:strVal val="visible"/>
                                      </p:to>
                                    </p:set>
                                    <p:animEffect transition="in" filter="wipe(down)">
                                      <p:cBhvr>
                                        <p:cTn id="17" dur="500"/>
                                        <p:tgtEl>
                                          <p:spTgt spid="3076"/>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500" fill="hold"/>
                                        <p:tgtEl>
                                          <p:spTgt spid="4"/>
                                        </p:tgtEl>
                                        <p:attrNameLst>
                                          <p:attrName>ppt_x</p:attrName>
                                        </p:attrNameLst>
                                      </p:cBhvr>
                                      <p:tavLst>
                                        <p:tav tm="0">
                                          <p:val>
                                            <p:strVal val="#ppt_x"/>
                                          </p:val>
                                        </p:tav>
                                        <p:tav tm="100000">
                                          <p:val>
                                            <p:strVal val="#ppt_x"/>
                                          </p:val>
                                        </p:tav>
                                      </p:tavLst>
                                    </p:anim>
                                    <p:anim calcmode="lin" valueType="num">
                                      <p:cBhvr additive="base">
                                        <p:cTn id="2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nodeType="click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additive="base">
                                        <p:cTn id="28" dur="500" fill="hold"/>
                                        <p:tgtEl>
                                          <p:spTgt spid="5"/>
                                        </p:tgtEl>
                                        <p:attrNameLst>
                                          <p:attrName>ppt_x</p:attrName>
                                        </p:attrNameLst>
                                      </p:cBhvr>
                                      <p:tavLst>
                                        <p:tav tm="0">
                                          <p:val>
                                            <p:strVal val="#ppt_x"/>
                                          </p:val>
                                        </p:tav>
                                        <p:tav tm="100000">
                                          <p:val>
                                            <p:strVal val="#ppt_x"/>
                                          </p:val>
                                        </p:tav>
                                      </p:tavLst>
                                    </p:anim>
                                    <p:anim calcmode="lin" valueType="num">
                                      <p:cBhvr additive="base">
                                        <p:cTn id="29"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133535D-EDD3-4899-8F21-D9B5BB36B20F}"/>
              </a:ext>
            </a:extLst>
          </p:cNvPr>
          <p:cNvSpPr/>
          <p:nvPr/>
        </p:nvSpPr>
        <p:spPr>
          <a:xfrm>
            <a:off x="371061" y="879470"/>
            <a:ext cx="6096000" cy="646331"/>
          </a:xfrm>
          <a:prstGeom prst="rect">
            <a:avLst/>
          </a:prstGeom>
        </p:spPr>
        <p:txBody>
          <a:bodyPr>
            <a:spAutoFit/>
          </a:bodyPr>
          <a:lstStyle/>
          <a:p>
            <a:pPr>
              <a:spcAft>
                <a:spcPts val="0"/>
              </a:spcAft>
            </a:pPr>
            <a:r>
              <a:rPr lang="en-GB" dirty="0">
                <a:latin typeface="Comic Sans MS" panose="030F0702030302020204" pitchFamily="66" charset="0"/>
                <a:ea typeface="Times New Roman" panose="02020603050405020304" pitchFamily="18" charset="0"/>
              </a:rPr>
              <a:t>He froze, worried that if he moved one of them would snatch him up.</a:t>
            </a:r>
            <a:endParaRPr lang="en-GB" dirty="0">
              <a:latin typeface="Times New Roman" panose="02020603050405020304" pitchFamily="18" charset="0"/>
              <a:ea typeface="Times New Roman" panose="02020603050405020304" pitchFamily="18" charset="0"/>
            </a:endParaRPr>
          </a:p>
        </p:txBody>
      </p:sp>
      <p:pic>
        <p:nvPicPr>
          <p:cNvPr id="4098" name="Picture 2" descr="Signs of Mice in Your Rental Property">
            <a:extLst>
              <a:ext uri="{FF2B5EF4-FFF2-40B4-BE49-F238E27FC236}">
                <a16:creationId xmlns:a16="http://schemas.microsoft.com/office/drawing/2014/main" id="{1523F285-9759-4116-9034-2F3A61D18EB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5381" y="1305339"/>
            <a:ext cx="3972766" cy="2123661"/>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0E819396-1C57-43A4-A11A-68C80A20078F}"/>
              </a:ext>
            </a:extLst>
          </p:cNvPr>
          <p:cNvSpPr/>
          <p:nvPr/>
        </p:nvSpPr>
        <p:spPr>
          <a:xfrm>
            <a:off x="251791" y="4062621"/>
            <a:ext cx="6096000" cy="1915909"/>
          </a:xfrm>
          <a:prstGeom prst="rect">
            <a:avLst/>
          </a:prstGeom>
        </p:spPr>
        <p:txBody>
          <a:bodyPr>
            <a:spAutoFit/>
          </a:bodyPr>
          <a:lstStyle/>
          <a:p>
            <a:pPr>
              <a:spcAft>
                <a:spcPts val="0"/>
              </a:spcAft>
            </a:pPr>
            <a:r>
              <a:rPr lang="en-GB" dirty="0">
                <a:latin typeface="Comic Sans MS" panose="030F0702030302020204" pitchFamily="66" charset="0"/>
                <a:ea typeface="Times New Roman" panose="02020603050405020304" pitchFamily="18" charset="0"/>
              </a:rPr>
              <a:t>The mouse decided he had better be friendly with the cat, so he approached the cat, sat in front of him out of harm’s reach and said in a friendly tone, “How are you?”</a:t>
            </a:r>
            <a:endParaRPr lang="en-GB" dirty="0">
              <a:latin typeface="Times New Roman" panose="02020603050405020304" pitchFamily="18" charset="0"/>
              <a:ea typeface="Times New Roman" panose="02020603050405020304" pitchFamily="18" charset="0"/>
            </a:endParaRPr>
          </a:p>
          <a:p>
            <a:pPr>
              <a:spcAft>
                <a:spcPts val="0"/>
              </a:spcAft>
            </a:pPr>
            <a:r>
              <a:rPr lang="en-GB" sz="1050" dirty="0">
                <a:latin typeface="Comic Sans MS" panose="030F0702030302020204" pitchFamily="66" charset="0"/>
                <a:ea typeface="Times New Roman" panose="02020603050405020304" pitchFamily="18" charset="0"/>
              </a:rPr>
              <a:t> </a:t>
            </a:r>
            <a:endParaRPr lang="en-GB" dirty="0">
              <a:latin typeface="Times New Roman" panose="02020603050405020304" pitchFamily="18" charset="0"/>
              <a:ea typeface="Times New Roman" panose="02020603050405020304" pitchFamily="18" charset="0"/>
            </a:endParaRPr>
          </a:p>
          <a:p>
            <a:pPr>
              <a:spcAft>
                <a:spcPts val="0"/>
              </a:spcAft>
            </a:pPr>
            <a:r>
              <a:rPr lang="en-GB" dirty="0">
                <a:latin typeface="Comic Sans MS" panose="030F0702030302020204" pitchFamily="66" charset="0"/>
                <a:ea typeface="Times New Roman" panose="02020603050405020304" pitchFamily="18" charset="0"/>
              </a:rPr>
              <a:t>Rami the cat replied, “I feel like anyone who is in a tight spot.”</a:t>
            </a:r>
            <a:endParaRPr lang="en-GB" dirty="0">
              <a:latin typeface="Times New Roman" panose="02020603050405020304" pitchFamily="18" charset="0"/>
              <a:ea typeface="Times New Roman" panose="02020603050405020304" pitchFamily="18" charset="0"/>
            </a:endParaRPr>
          </a:p>
        </p:txBody>
      </p:sp>
      <p:pic>
        <p:nvPicPr>
          <p:cNvPr id="5" name="Picture 4">
            <a:extLst>
              <a:ext uri="{FF2B5EF4-FFF2-40B4-BE49-F238E27FC236}">
                <a16:creationId xmlns:a16="http://schemas.microsoft.com/office/drawing/2014/main" id="{B040BA13-F4A6-4171-A0F0-CA7EAF9CBDEC}"/>
              </a:ext>
            </a:extLst>
          </p:cNvPr>
          <p:cNvPicPr>
            <a:picLocks noChangeAspect="1"/>
          </p:cNvPicPr>
          <p:nvPr/>
        </p:nvPicPr>
        <p:blipFill>
          <a:blip r:embed="rId3"/>
          <a:stretch>
            <a:fillRect/>
          </a:stretch>
        </p:blipFill>
        <p:spPr>
          <a:xfrm>
            <a:off x="8044597" y="4389461"/>
            <a:ext cx="3974402" cy="2123661"/>
          </a:xfrm>
          <a:prstGeom prst="rect">
            <a:avLst/>
          </a:prstGeom>
        </p:spPr>
      </p:pic>
      <p:pic>
        <p:nvPicPr>
          <p:cNvPr id="7" name="Picture 6">
            <a:extLst>
              <a:ext uri="{FF2B5EF4-FFF2-40B4-BE49-F238E27FC236}">
                <a16:creationId xmlns:a16="http://schemas.microsoft.com/office/drawing/2014/main" id="{F8C6A68E-9CA8-4681-AEAB-E4AF3F9D104C}"/>
              </a:ext>
            </a:extLst>
          </p:cNvPr>
          <p:cNvPicPr>
            <a:picLocks noChangeAspect="1"/>
          </p:cNvPicPr>
          <p:nvPr/>
        </p:nvPicPr>
        <p:blipFill>
          <a:blip r:embed="rId4"/>
          <a:stretch>
            <a:fillRect/>
          </a:stretch>
        </p:blipFill>
        <p:spPr>
          <a:xfrm>
            <a:off x="6473100" y="4876055"/>
            <a:ext cx="1105666" cy="1150471"/>
          </a:xfrm>
          <a:prstGeom prst="rect">
            <a:avLst/>
          </a:prstGeom>
        </p:spPr>
      </p:pic>
      <p:pic>
        <p:nvPicPr>
          <p:cNvPr id="9" name="Picture 8">
            <a:extLst>
              <a:ext uri="{FF2B5EF4-FFF2-40B4-BE49-F238E27FC236}">
                <a16:creationId xmlns:a16="http://schemas.microsoft.com/office/drawing/2014/main" id="{823F2B0D-B8FE-4F28-9614-D3CC6EF798B1}"/>
              </a:ext>
            </a:extLst>
          </p:cNvPr>
          <p:cNvPicPr>
            <a:picLocks noChangeAspect="1"/>
          </p:cNvPicPr>
          <p:nvPr/>
        </p:nvPicPr>
        <p:blipFill>
          <a:blip r:embed="rId5"/>
          <a:stretch>
            <a:fillRect/>
          </a:stretch>
        </p:blipFill>
        <p:spPr>
          <a:xfrm>
            <a:off x="6993276" y="4195606"/>
            <a:ext cx="3271832" cy="2123661"/>
          </a:xfrm>
          <a:prstGeom prst="rect">
            <a:avLst/>
          </a:prstGeom>
        </p:spPr>
      </p:pic>
    </p:spTree>
    <p:extLst>
      <p:ext uri="{BB962C8B-B14F-4D97-AF65-F5344CB8AC3E}">
        <p14:creationId xmlns:p14="http://schemas.microsoft.com/office/powerpoint/2010/main" val="23873438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nodeType="clickEffect">
                                  <p:stCondLst>
                                    <p:cond delay="0"/>
                                  </p:stCondLst>
                                  <p:childTnLst>
                                    <p:set>
                                      <p:cBhvr>
                                        <p:cTn id="13" dur="1" fill="hold">
                                          <p:stCondLst>
                                            <p:cond delay="0"/>
                                          </p:stCondLst>
                                        </p:cTn>
                                        <p:tgtEl>
                                          <p:spTgt spid="4098"/>
                                        </p:tgtEl>
                                        <p:attrNameLst>
                                          <p:attrName>style.visibility</p:attrName>
                                        </p:attrNameLst>
                                      </p:cBhvr>
                                      <p:to>
                                        <p:strVal val="visible"/>
                                      </p:to>
                                    </p:set>
                                    <p:animEffect transition="in" filter="circle(in)">
                                      <p:cBhvr>
                                        <p:cTn id="14" dur="2000"/>
                                        <p:tgtEl>
                                          <p:spTgt spid="4098"/>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ipe(down)">
                                      <p:cBhvr>
                                        <p:cTn id="19" dur="500"/>
                                        <p:tgtEl>
                                          <p:spTgt spid="5"/>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nodeType="click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wipe(down)">
                                      <p:cBhvr>
                                        <p:cTn id="24" dur="500"/>
                                        <p:tgtEl>
                                          <p:spTgt spid="7"/>
                                        </p:tgtEl>
                                      </p:cBhvr>
                                    </p:animEffect>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1000"/>
                                        <p:tgtEl>
                                          <p:spTgt spid="3"/>
                                        </p:tgtEl>
                                      </p:cBhvr>
                                    </p:animEffect>
                                    <p:anim calcmode="lin" valueType="num">
                                      <p:cBhvr>
                                        <p:cTn id="30" dur="1000" fill="hold"/>
                                        <p:tgtEl>
                                          <p:spTgt spid="3"/>
                                        </p:tgtEl>
                                        <p:attrNameLst>
                                          <p:attrName>ppt_x</p:attrName>
                                        </p:attrNameLst>
                                      </p:cBhvr>
                                      <p:tavLst>
                                        <p:tav tm="0">
                                          <p:val>
                                            <p:strVal val="#ppt_x"/>
                                          </p:val>
                                        </p:tav>
                                        <p:tav tm="100000">
                                          <p:val>
                                            <p:strVal val="#ppt_x"/>
                                          </p:val>
                                        </p:tav>
                                      </p:tavLst>
                                    </p:anim>
                                    <p:anim calcmode="lin" valueType="num">
                                      <p:cBhvr>
                                        <p:cTn id="31"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6" presetClass="entr" presetSubtype="16" fill="hold" nodeType="clickEffect">
                                  <p:stCondLst>
                                    <p:cond delay="0"/>
                                  </p:stCondLst>
                                  <p:childTnLst>
                                    <p:set>
                                      <p:cBhvr>
                                        <p:cTn id="35" dur="1" fill="hold">
                                          <p:stCondLst>
                                            <p:cond delay="0"/>
                                          </p:stCondLst>
                                        </p:cTn>
                                        <p:tgtEl>
                                          <p:spTgt spid="9"/>
                                        </p:tgtEl>
                                        <p:attrNameLst>
                                          <p:attrName>style.visibility</p:attrName>
                                        </p:attrNameLst>
                                      </p:cBhvr>
                                      <p:to>
                                        <p:strVal val="visible"/>
                                      </p:to>
                                    </p:set>
                                    <p:animEffect transition="in" filter="circle(in)">
                                      <p:cBhvr>
                                        <p:cTn id="36"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A582F14-3056-46F9-8AB1-FEE4575D75C9}"/>
              </a:ext>
            </a:extLst>
          </p:cNvPr>
          <p:cNvPicPr>
            <a:picLocks noChangeAspect="1"/>
          </p:cNvPicPr>
          <p:nvPr/>
        </p:nvPicPr>
        <p:blipFill>
          <a:blip r:embed="rId2"/>
          <a:stretch>
            <a:fillRect/>
          </a:stretch>
        </p:blipFill>
        <p:spPr>
          <a:xfrm>
            <a:off x="243842" y="0"/>
            <a:ext cx="11867986" cy="5559777"/>
          </a:xfrm>
          <a:prstGeom prst="rect">
            <a:avLst/>
          </a:prstGeom>
        </p:spPr>
      </p:pic>
      <p:pic>
        <p:nvPicPr>
          <p:cNvPr id="3" name="Picture 2">
            <a:extLst>
              <a:ext uri="{FF2B5EF4-FFF2-40B4-BE49-F238E27FC236}">
                <a16:creationId xmlns:a16="http://schemas.microsoft.com/office/drawing/2014/main" id="{36F71D10-8E3C-475B-835E-18120C0E37AC}"/>
              </a:ext>
            </a:extLst>
          </p:cNvPr>
          <p:cNvPicPr>
            <a:picLocks noChangeAspect="1"/>
          </p:cNvPicPr>
          <p:nvPr/>
        </p:nvPicPr>
        <p:blipFill>
          <a:blip r:embed="rId3"/>
          <a:stretch>
            <a:fillRect/>
          </a:stretch>
        </p:blipFill>
        <p:spPr>
          <a:xfrm>
            <a:off x="936293" y="3534590"/>
            <a:ext cx="3974402" cy="2123661"/>
          </a:xfrm>
          <a:prstGeom prst="rect">
            <a:avLst/>
          </a:prstGeom>
        </p:spPr>
      </p:pic>
      <p:pic>
        <p:nvPicPr>
          <p:cNvPr id="4" name="Picture 3">
            <a:extLst>
              <a:ext uri="{FF2B5EF4-FFF2-40B4-BE49-F238E27FC236}">
                <a16:creationId xmlns:a16="http://schemas.microsoft.com/office/drawing/2014/main" id="{EE66F070-1842-4F46-8577-9A2C6421FA1C}"/>
              </a:ext>
            </a:extLst>
          </p:cNvPr>
          <p:cNvPicPr>
            <a:picLocks noChangeAspect="1"/>
          </p:cNvPicPr>
          <p:nvPr/>
        </p:nvPicPr>
        <p:blipFill>
          <a:blip r:embed="rId4"/>
          <a:stretch>
            <a:fillRect/>
          </a:stretch>
        </p:blipFill>
        <p:spPr>
          <a:xfrm>
            <a:off x="4910695" y="4506007"/>
            <a:ext cx="1103472" cy="1152244"/>
          </a:xfrm>
          <a:prstGeom prst="rect">
            <a:avLst/>
          </a:prstGeom>
        </p:spPr>
      </p:pic>
      <p:pic>
        <p:nvPicPr>
          <p:cNvPr id="5" name="Picture 4">
            <a:extLst>
              <a:ext uri="{FF2B5EF4-FFF2-40B4-BE49-F238E27FC236}">
                <a16:creationId xmlns:a16="http://schemas.microsoft.com/office/drawing/2014/main" id="{F37C1EDC-DBD4-4727-A177-6EB6A0320772}"/>
              </a:ext>
            </a:extLst>
          </p:cNvPr>
          <p:cNvPicPr>
            <a:picLocks noChangeAspect="1"/>
          </p:cNvPicPr>
          <p:nvPr/>
        </p:nvPicPr>
        <p:blipFill>
          <a:blip r:embed="rId5"/>
          <a:stretch>
            <a:fillRect/>
          </a:stretch>
        </p:blipFill>
        <p:spPr>
          <a:xfrm>
            <a:off x="-167179" y="3323410"/>
            <a:ext cx="3271832" cy="2123661"/>
          </a:xfrm>
          <a:prstGeom prst="rect">
            <a:avLst/>
          </a:prstGeom>
        </p:spPr>
      </p:pic>
      <p:pic>
        <p:nvPicPr>
          <p:cNvPr id="6" name="Picture 5">
            <a:extLst>
              <a:ext uri="{FF2B5EF4-FFF2-40B4-BE49-F238E27FC236}">
                <a16:creationId xmlns:a16="http://schemas.microsoft.com/office/drawing/2014/main" id="{6BECD911-4B6B-4FE1-B3FC-0419B1BBE196}"/>
              </a:ext>
            </a:extLst>
          </p:cNvPr>
          <p:cNvPicPr>
            <a:picLocks noChangeAspect="1"/>
          </p:cNvPicPr>
          <p:nvPr/>
        </p:nvPicPr>
        <p:blipFill>
          <a:blip r:embed="rId6"/>
          <a:stretch>
            <a:fillRect/>
          </a:stretch>
        </p:blipFill>
        <p:spPr>
          <a:xfrm rot="19798297">
            <a:off x="14021089" y="3359295"/>
            <a:ext cx="2653779" cy="3038617"/>
          </a:xfrm>
          <a:prstGeom prst="rect">
            <a:avLst/>
          </a:prstGeom>
        </p:spPr>
      </p:pic>
      <p:pic>
        <p:nvPicPr>
          <p:cNvPr id="7" name="Picture 6">
            <a:extLst>
              <a:ext uri="{FF2B5EF4-FFF2-40B4-BE49-F238E27FC236}">
                <a16:creationId xmlns:a16="http://schemas.microsoft.com/office/drawing/2014/main" id="{2938D727-4B88-43E4-8C90-38D20E587181}"/>
              </a:ext>
            </a:extLst>
          </p:cNvPr>
          <p:cNvPicPr>
            <a:picLocks noChangeAspect="1"/>
          </p:cNvPicPr>
          <p:nvPr/>
        </p:nvPicPr>
        <p:blipFill>
          <a:blip r:embed="rId7"/>
          <a:stretch>
            <a:fillRect/>
          </a:stretch>
        </p:blipFill>
        <p:spPr>
          <a:xfrm>
            <a:off x="10407977" y="-2675811"/>
            <a:ext cx="1703851" cy="2135098"/>
          </a:xfrm>
          <a:prstGeom prst="rect">
            <a:avLst/>
          </a:prstGeom>
        </p:spPr>
      </p:pic>
      <p:sp>
        <p:nvSpPr>
          <p:cNvPr id="8" name="TextBox 7">
            <a:extLst>
              <a:ext uri="{FF2B5EF4-FFF2-40B4-BE49-F238E27FC236}">
                <a16:creationId xmlns:a16="http://schemas.microsoft.com/office/drawing/2014/main" id="{FE22FBFD-DB9A-4EEF-8E0B-4B3361E83232}"/>
              </a:ext>
            </a:extLst>
          </p:cNvPr>
          <p:cNvSpPr txBox="1"/>
          <p:nvPr/>
        </p:nvSpPr>
        <p:spPr>
          <a:xfrm>
            <a:off x="651387" y="5841960"/>
            <a:ext cx="10142806" cy="369332"/>
          </a:xfrm>
          <a:prstGeom prst="rect">
            <a:avLst/>
          </a:prstGeom>
          <a:noFill/>
        </p:spPr>
        <p:txBody>
          <a:bodyPr wrap="square" rtlCol="0">
            <a:spAutoFit/>
          </a:bodyPr>
          <a:lstStyle/>
          <a:p>
            <a:r>
              <a:rPr lang="en-GB" dirty="0"/>
              <a:t>The mouse agreed to help set the cat free providing he protects the mouse in the future.</a:t>
            </a:r>
          </a:p>
        </p:txBody>
      </p:sp>
      <p:sp>
        <p:nvSpPr>
          <p:cNvPr id="9" name="Speech Bubble: Oval 8">
            <a:extLst>
              <a:ext uri="{FF2B5EF4-FFF2-40B4-BE49-F238E27FC236}">
                <a16:creationId xmlns:a16="http://schemas.microsoft.com/office/drawing/2014/main" id="{3993DD61-24B7-4C4E-A811-E86E788104A2}"/>
              </a:ext>
            </a:extLst>
          </p:cNvPr>
          <p:cNvSpPr/>
          <p:nvPr/>
        </p:nvSpPr>
        <p:spPr>
          <a:xfrm>
            <a:off x="4460084" y="660444"/>
            <a:ext cx="3271832" cy="2782292"/>
          </a:xfrm>
          <a:prstGeom prst="wedgeEllipseCallout">
            <a:avLst>
              <a:gd name="adj1" fmla="val -13802"/>
              <a:gd name="adj2" fmla="val 96500"/>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If you promise to protect me from the owl and the weasel, I will help set you free!</a:t>
            </a:r>
          </a:p>
        </p:txBody>
      </p:sp>
      <p:sp>
        <p:nvSpPr>
          <p:cNvPr id="10" name="Speech Bubble: Oval 9">
            <a:extLst>
              <a:ext uri="{FF2B5EF4-FFF2-40B4-BE49-F238E27FC236}">
                <a16:creationId xmlns:a16="http://schemas.microsoft.com/office/drawing/2014/main" id="{45C47087-B5CD-4660-9FB5-CDB873606386}"/>
              </a:ext>
            </a:extLst>
          </p:cNvPr>
          <p:cNvSpPr/>
          <p:nvPr/>
        </p:nvSpPr>
        <p:spPr>
          <a:xfrm>
            <a:off x="936293" y="0"/>
            <a:ext cx="3271832" cy="2617022"/>
          </a:xfrm>
          <a:prstGeom prst="wedgeEllipseCallout">
            <a:avLst>
              <a:gd name="adj1" fmla="val -13802"/>
              <a:gd name="adj2" fmla="val 96500"/>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This seems like a fair deal. Yes I agree to protect you if you release me from this rope!</a:t>
            </a:r>
          </a:p>
        </p:txBody>
      </p:sp>
    </p:spTree>
    <p:extLst>
      <p:ext uri="{BB962C8B-B14F-4D97-AF65-F5344CB8AC3E}">
        <p14:creationId xmlns:p14="http://schemas.microsoft.com/office/powerpoint/2010/main" val="13614785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0.16498 0.02547 L -0.37356 -0.0544 " pathEditMode="relative" rAng="0" ptsTypes="AA">
                                      <p:cBhvr>
                                        <p:cTn id="6" dur="2000" fill="hold"/>
                                        <p:tgtEl>
                                          <p:spTgt spid="6"/>
                                        </p:tgtEl>
                                        <p:attrNameLst>
                                          <p:attrName>ppt_x</p:attrName>
                                          <p:attrName>ppt_y</p:attrName>
                                        </p:attrNameLst>
                                      </p:cBhvr>
                                      <p:rCtr x="-26927" y="-4005"/>
                                    </p:animMotion>
                                  </p:childTnLst>
                                </p:cTn>
                              </p:par>
                            </p:childTnLst>
                          </p:cTn>
                        </p:par>
                      </p:childTnLst>
                    </p:cTn>
                  </p:par>
                  <p:par>
                    <p:cTn id="7" fill="hold">
                      <p:stCondLst>
                        <p:cond delay="indefinite"/>
                      </p:stCondLst>
                      <p:childTnLst>
                        <p:par>
                          <p:cTn id="8" fill="hold">
                            <p:stCondLst>
                              <p:cond delay="0"/>
                            </p:stCondLst>
                            <p:childTnLst>
                              <p:par>
                                <p:cTn id="9" presetID="42" presetClass="path" presetSubtype="0" accel="50000" decel="50000" fill="hold" nodeType="clickEffect">
                                  <p:stCondLst>
                                    <p:cond delay="0"/>
                                  </p:stCondLst>
                                  <p:childTnLst>
                                    <p:animMotion origin="layout" path="M 0.02474 -0.40579 L -0.00026 0.40486 " pathEditMode="relative" rAng="0" ptsTypes="AA">
                                      <p:cBhvr>
                                        <p:cTn id="10" dur="2000" fill="hold"/>
                                        <p:tgtEl>
                                          <p:spTgt spid="7"/>
                                        </p:tgtEl>
                                        <p:attrNameLst>
                                          <p:attrName>ppt_x</p:attrName>
                                          <p:attrName>ppt_y</p:attrName>
                                        </p:attrNameLst>
                                      </p:cBhvr>
                                      <p:rCtr x="-1250" y="40532"/>
                                    </p:animMotion>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additive="base">
                                        <p:cTn id="20" dur="500" fill="hold"/>
                                        <p:tgtEl>
                                          <p:spTgt spid="10"/>
                                        </p:tgtEl>
                                        <p:attrNameLst>
                                          <p:attrName>ppt_x</p:attrName>
                                        </p:attrNameLst>
                                      </p:cBhvr>
                                      <p:tavLst>
                                        <p:tav tm="0">
                                          <p:val>
                                            <p:strVal val="#ppt_x"/>
                                          </p:val>
                                        </p:tav>
                                        <p:tav tm="100000">
                                          <p:val>
                                            <p:strVal val="#ppt_x"/>
                                          </p:val>
                                        </p:tav>
                                      </p:tavLst>
                                    </p:anim>
                                    <p:anim calcmode="lin" valueType="num">
                                      <p:cBhvr additive="base">
                                        <p:cTn id="21"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path" presetSubtype="0" accel="50000" decel="50000" fill="hold" nodeType="clickEffect">
                                  <p:stCondLst>
                                    <p:cond delay="0"/>
                                  </p:stCondLst>
                                  <p:childTnLst>
                                    <p:animMotion origin="layout" path="M -2.70833E-6 -1.85185E-6 L -0.28229 0.01759 " pathEditMode="relative" rAng="0" ptsTypes="AA">
                                      <p:cBhvr>
                                        <p:cTn id="25" dur="2000" fill="hold"/>
                                        <p:tgtEl>
                                          <p:spTgt spid="5"/>
                                        </p:tgtEl>
                                        <p:attrNameLst>
                                          <p:attrName>ppt_x</p:attrName>
                                          <p:attrName>ppt_y</p:attrName>
                                        </p:attrNameLst>
                                      </p:cBhvr>
                                      <p:rCtr x="-14115" y="88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4FC8B58-A7EC-40CB-8B66-B0B6DD7BCA87}"/>
              </a:ext>
            </a:extLst>
          </p:cNvPr>
          <p:cNvSpPr/>
          <p:nvPr/>
        </p:nvSpPr>
        <p:spPr>
          <a:xfrm>
            <a:off x="1028700" y="651986"/>
            <a:ext cx="6096000" cy="1477328"/>
          </a:xfrm>
          <a:prstGeom prst="rect">
            <a:avLst/>
          </a:prstGeom>
        </p:spPr>
        <p:txBody>
          <a:bodyPr>
            <a:spAutoFit/>
          </a:bodyPr>
          <a:lstStyle/>
          <a:p>
            <a:pPr>
              <a:spcAft>
                <a:spcPts val="0"/>
              </a:spcAft>
            </a:pPr>
            <a:r>
              <a:rPr lang="en-GB" dirty="0">
                <a:latin typeface="Comic Sans MS" panose="030F0702030302020204" pitchFamily="66" charset="0"/>
                <a:ea typeface="Times New Roman" panose="02020603050405020304" pitchFamily="18" charset="0"/>
              </a:rPr>
              <a:t>The mouse began to gnaw at the ropes with his sharp teeth, but the cat felt he was being rather slow and complained. The mouse had bitten through all the knots but one and he was wary of finishing the task in case the cat was tricking him.</a:t>
            </a:r>
            <a:endParaRPr lang="en-GB" dirty="0">
              <a:latin typeface="Times New Roman" panose="02020603050405020304" pitchFamily="18" charset="0"/>
              <a:ea typeface="Times New Roman" panose="02020603050405020304" pitchFamily="18" charset="0"/>
            </a:endParaRPr>
          </a:p>
        </p:txBody>
      </p:sp>
      <p:sp>
        <p:nvSpPr>
          <p:cNvPr id="3" name="Rectangle 2">
            <a:extLst>
              <a:ext uri="{FF2B5EF4-FFF2-40B4-BE49-F238E27FC236}">
                <a16:creationId xmlns:a16="http://schemas.microsoft.com/office/drawing/2014/main" id="{D497CEB8-625F-4AEC-AD5B-40D7FAEF49F8}"/>
              </a:ext>
            </a:extLst>
          </p:cNvPr>
          <p:cNvSpPr/>
          <p:nvPr/>
        </p:nvSpPr>
        <p:spPr>
          <a:xfrm>
            <a:off x="4743450" y="2651195"/>
            <a:ext cx="6096000" cy="2077492"/>
          </a:xfrm>
          <a:prstGeom prst="rect">
            <a:avLst/>
          </a:prstGeom>
        </p:spPr>
        <p:txBody>
          <a:bodyPr>
            <a:spAutoFit/>
          </a:bodyPr>
          <a:lstStyle/>
          <a:p>
            <a:pPr>
              <a:spcAft>
                <a:spcPts val="0"/>
              </a:spcAft>
            </a:pPr>
            <a:r>
              <a:rPr lang="en-GB" dirty="0">
                <a:latin typeface="Comic Sans MS" panose="030F0702030302020204" pitchFamily="66" charset="0"/>
                <a:ea typeface="Times New Roman" panose="02020603050405020304" pitchFamily="18" charset="0"/>
              </a:rPr>
              <a:t>Then they both noticed the hunter who had laid the snare, approaching across the glade.</a:t>
            </a:r>
            <a:endParaRPr lang="en-GB" dirty="0">
              <a:latin typeface="Times New Roman" panose="02020603050405020304" pitchFamily="18" charset="0"/>
              <a:ea typeface="Times New Roman" panose="02020603050405020304" pitchFamily="18" charset="0"/>
            </a:endParaRPr>
          </a:p>
          <a:p>
            <a:pPr>
              <a:spcAft>
                <a:spcPts val="0"/>
              </a:spcAft>
            </a:pPr>
            <a:r>
              <a:rPr lang="en-GB" sz="1050" dirty="0">
                <a:latin typeface="Comic Sans MS" panose="030F0702030302020204" pitchFamily="66" charset="0"/>
                <a:ea typeface="Times New Roman" panose="02020603050405020304" pitchFamily="18" charset="0"/>
              </a:rPr>
              <a:t> </a:t>
            </a:r>
            <a:endParaRPr lang="en-GB" dirty="0">
              <a:latin typeface="Times New Roman" panose="02020603050405020304" pitchFamily="18" charset="0"/>
              <a:ea typeface="Times New Roman" panose="02020603050405020304" pitchFamily="18" charset="0"/>
            </a:endParaRPr>
          </a:p>
          <a:p>
            <a:pPr>
              <a:spcAft>
                <a:spcPts val="0"/>
              </a:spcAft>
            </a:pPr>
            <a:r>
              <a:rPr lang="en-GB" dirty="0">
                <a:latin typeface="Comic Sans MS" panose="030F0702030302020204" pitchFamily="66" charset="0"/>
                <a:ea typeface="Times New Roman" panose="02020603050405020304" pitchFamily="18" charset="0"/>
              </a:rPr>
              <a:t>At once </a:t>
            </a:r>
            <a:r>
              <a:rPr lang="en-GB" dirty="0" err="1">
                <a:latin typeface="Comic Sans MS" panose="030F0702030302020204" pitchFamily="66" charset="0"/>
                <a:ea typeface="Times New Roman" panose="02020603050405020304" pitchFamily="18" charset="0"/>
              </a:rPr>
              <a:t>Qaridun</a:t>
            </a:r>
            <a:r>
              <a:rPr lang="en-GB" dirty="0">
                <a:latin typeface="Comic Sans MS" panose="030F0702030302020204" pitchFamily="66" charset="0"/>
                <a:ea typeface="Times New Roman" panose="02020603050405020304" pitchFamily="18" charset="0"/>
              </a:rPr>
              <a:t> quickly finished cutting through the ropes, Rami ran up the tree and the mouse fled safely down his hole just in time.</a:t>
            </a:r>
            <a:endParaRPr lang="en-GB" dirty="0">
              <a:latin typeface="Times New Roman" panose="02020603050405020304" pitchFamily="18" charset="0"/>
              <a:ea typeface="Times New Roman" panose="02020603050405020304" pitchFamily="18" charset="0"/>
            </a:endParaRPr>
          </a:p>
          <a:p>
            <a:pPr>
              <a:spcAft>
                <a:spcPts val="0"/>
              </a:spcAft>
            </a:pPr>
            <a:r>
              <a:rPr lang="en-GB" sz="1050" dirty="0">
                <a:latin typeface="Comic Sans MS" panose="030F0702030302020204" pitchFamily="66" charset="0"/>
                <a:ea typeface="Times New Roman" panose="02020603050405020304" pitchFamily="18" charset="0"/>
              </a:rPr>
              <a:t> </a:t>
            </a:r>
            <a:endParaRPr lang="en-GB" dirty="0">
              <a:latin typeface="Times New Roman" panose="02020603050405020304" pitchFamily="18" charset="0"/>
              <a:ea typeface="Times New Roman" panose="02020603050405020304" pitchFamily="18" charset="0"/>
            </a:endParaRPr>
          </a:p>
          <a:p>
            <a:pPr>
              <a:spcAft>
                <a:spcPts val="0"/>
              </a:spcAft>
            </a:pPr>
            <a:r>
              <a:rPr lang="en-GB" dirty="0">
                <a:latin typeface="Comic Sans MS" panose="030F0702030302020204" pitchFamily="66" charset="0"/>
                <a:ea typeface="Times New Roman" panose="02020603050405020304" pitchFamily="18" charset="0"/>
              </a:rPr>
              <a:t>The disappointed hunter left with the damaged ropes.</a:t>
            </a:r>
            <a:endParaRPr lang="en-GB" dirty="0">
              <a:latin typeface="Times New Roman" panose="02020603050405020304" pitchFamily="18" charset="0"/>
              <a:ea typeface="Times New Roman" panose="02020603050405020304" pitchFamily="18" charset="0"/>
            </a:endParaRPr>
          </a:p>
        </p:txBody>
      </p:sp>
      <p:pic>
        <p:nvPicPr>
          <p:cNvPr id="4" name="Picture 3">
            <a:extLst>
              <a:ext uri="{FF2B5EF4-FFF2-40B4-BE49-F238E27FC236}">
                <a16:creationId xmlns:a16="http://schemas.microsoft.com/office/drawing/2014/main" id="{88A87E83-83B2-44C1-8353-35DC8B61E047}"/>
              </a:ext>
            </a:extLst>
          </p:cNvPr>
          <p:cNvPicPr>
            <a:picLocks noChangeAspect="1"/>
          </p:cNvPicPr>
          <p:nvPr/>
        </p:nvPicPr>
        <p:blipFill>
          <a:blip r:embed="rId2"/>
          <a:stretch>
            <a:fillRect/>
          </a:stretch>
        </p:blipFill>
        <p:spPr>
          <a:xfrm>
            <a:off x="439902" y="3429000"/>
            <a:ext cx="2708756" cy="2651195"/>
          </a:xfrm>
          <a:prstGeom prst="rect">
            <a:avLst/>
          </a:prstGeom>
        </p:spPr>
      </p:pic>
    </p:spTree>
    <p:extLst>
      <p:ext uri="{BB962C8B-B14F-4D97-AF65-F5344CB8AC3E}">
        <p14:creationId xmlns:p14="http://schemas.microsoft.com/office/powerpoint/2010/main" val="2459360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A90DAD9-F367-405E-9D99-19C0BFA7D8E6}"/>
              </a:ext>
            </a:extLst>
          </p:cNvPr>
          <p:cNvSpPr/>
          <p:nvPr/>
        </p:nvSpPr>
        <p:spPr>
          <a:xfrm>
            <a:off x="1028700" y="690645"/>
            <a:ext cx="8858250" cy="1361911"/>
          </a:xfrm>
          <a:prstGeom prst="rect">
            <a:avLst/>
          </a:prstGeom>
        </p:spPr>
        <p:txBody>
          <a:bodyPr wrap="square">
            <a:spAutoFit/>
          </a:bodyPr>
          <a:lstStyle/>
          <a:p>
            <a:pPr>
              <a:spcAft>
                <a:spcPts val="0"/>
              </a:spcAft>
            </a:pPr>
            <a:r>
              <a:rPr lang="en-GB" dirty="0">
                <a:latin typeface="Comic Sans MS" panose="030F0702030302020204" pitchFamily="66" charset="0"/>
                <a:ea typeface="Times New Roman" panose="02020603050405020304" pitchFamily="18" charset="0"/>
              </a:rPr>
              <a:t>A few hours later the mouse peeped out of his hole and saw the cat in the distance. </a:t>
            </a:r>
            <a:endParaRPr lang="en-GB" dirty="0">
              <a:latin typeface="Times New Roman" panose="02020603050405020304" pitchFamily="18" charset="0"/>
              <a:ea typeface="Times New Roman" panose="02020603050405020304" pitchFamily="18" charset="0"/>
            </a:endParaRPr>
          </a:p>
          <a:p>
            <a:pPr>
              <a:spcAft>
                <a:spcPts val="0"/>
              </a:spcAft>
            </a:pPr>
            <a:r>
              <a:rPr lang="en-GB" sz="1050" dirty="0">
                <a:latin typeface="Comic Sans MS" panose="030F0702030302020204" pitchFamily="66" charset="0"/>
                <a:ea typeface="Times New Roman" panose="02020603050405020304" pitchFamily="18" charset="0"/>
              </a:rPr>
              <a:t> </a:t>
            </a:r>
            <a:endParaRPr lang="en-GB" dirty="0">
              <a:latin typeface="Times New Roman" panose="02020603050405020304" pitchFamily="18" charset="0"/>
              <a:ea typeface="Times New Roman" panose="02020603050405020304" pitchFamily="18" charset="0"/>
            </a:endParaRPr>
          </a:p>
          <a:p>
            <a:pPr>
              <a:spcAft>
                <a:spcPts val="0"/>
              </a:spcAft>
            </a:pPr>
            <a:r>
              <a:rPr lang="en-GB" dirty="0">
                <a:latin typeface="Comic Sans MS" panose="030F0702030302020204" pitchFamily="66" charset="0"/>
                <a:ea typeface="Times New Roman" panose="02020603050405020304" pitchFamily="18" charset="0"/>
              </a:rPr>
              <a:t>The cat thought the mouse would be a tasty morsel and called out, “Come closer, I am your friend.”</a:t>
            </a:r>
            <a:endParaRPr lang="en-GB" dirty="0">
              <a:latin typeface="Times New Roman" panose="02020603050405020304" pitchFamily="18" charset="0"/>
              <a:ea typeface="Times New Roman" panose="02020603050405020304" pitchFamily="18" charset="0"/>
            </a:endParaRPr>
          </a:p>
        </p:txBody>
      </p:sp>
      <p:pic>
        <p:nvPicPr>
          <p:cNvPr id="7170" name="Picture 2" descr="Ground Hole photos, royalty-free images, graphics, vectors ...">
            <a:extLst>
              <a:ext uri="{FF2B5EF4-FFF2-40B4-BE49-F238E27FC236}">
                <a16:creationId xmlns:a16="http://schemas.microsoft.com/office/drawing/2014/main" id="{CDE4363B-E809-4974-ADC1-A60B7CF76BF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5314950"/>
            <a:ext cx="4533900" cy="19812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749C3954-EFAA-4EAC-BA3E-35518FBA4700}"/>
              </a:ext>
            </a:extLst>
          </p:cNvPr>
          <p:cNvPicPr>
            <a:picLocks noChangeAspect="1"/>
          </p:cNvPicPr>
          <p:nvPr/>
        </p:nvPicPr>
        <p:blipFill>
          <a:blip r:embed="rId3"/>
          <a:stretch>
            <a:fillRect/>
          </a:stretch>
        </p:blipFill>
        <p:spPr>
          <a:xfrm>
            <a:off x="8369998" y="2648683"/>
            <a:ext cx="3974402" cy="2123661"/>
          </a:xfrm>
          <a:prstGeom prst="rect">
            <a:avLst/>
          </a:prstGeom>
        </p:spPr>
      </p:pic>
      <p:pic>
        <p:nvPicPr>
          <p:cNvPr id="5" name="Picture 4">
            <a:extLst>
              <a:ext uri="{FF2B5EF4-FFF2-40B4-BE49-F238E27FC236}">
                <a16:creationId xmlns:a16="http://schemas.microsoft.com/office/drawing/2014/main" id="{93A7D5E5-86CC-443A-8340-0FE9D1A51EF7}"/>
              </a:ext>
            </a:extLst>
          </p:cNvPr>
          <p:cNvPicPr>
            <a:picLocks noChangeAspect="1"/>
          </p:cNvPicPr>
          <p:nvPr/>
        </p:nvPicPr>
        <p:blipFill>
          <a:blip r:embed="rId4"/>
          <a:stretch>
            <a:fillRect/>
          </a:stretch>
        </p:blipFill>
        <p:spPr>
          <a:xfrm>
            <a:off x="1558200" y="7162055"/>
            <a:ext cx="1337400" cy="1391596"/>
          </a:xfrm>
          <a:prstGeom prst="rect">
            <a:avLst/>
          </a:prstGeom>
        </p:spPr>
      </p:pic>
      <p:sp>
        <p:nvSpPr>
          <p:cNvPr id="3" name="Speech Bubble: Oval 2">
            <a:extLst>
              <a:ext uri="{FF2B5EF4-FFF2-40B4-BE49-F238E27FC236}">
                <a16:creationId xmlns:a16="http://schemas.microsoft.com/office/drawing/2014/main" id="{44131800-739D-4997-8208-A18A2A3DFA86}"/>
              </a:ext>
            </a:extLst>
          </p:cNvPr>
          <p:cNvSpPr/>
          <p:nvPr/>
        </p:nvSpPr>
        <p:spPr>
          <a:xfrm>
            <a:off x="5829300" y="2266950"/>
            <a:ext cx="2324100" cy="1807772"/>
          </a:xfrm>
          <a:prstGeom prst="wedgeEllipseCallout">
            <a:avLst>
              <a:gd name="adj1" fmla="val 70970"/>
              <a:gd name="adj2" fmla="val 2245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Hey little buddy, you fancy some lunch?</a:t>
            </a:r>
          </a:p>
        </p:txBody>
      </p:sp>
      <p:sp>
        <p:nvSpPr>
          <p:cNvPr id="6" name="Thought Bubble: Cloud 5">
            <a:extLst>
              <a:ext uri="{FF2B5EF4-FFF2-40B4-BE49-F238E27FC236}">
                <a16:creationId xmlns:a16="http://schemas.microsoft.com/office/drawing/2014/main" id="{5FBE5385-B598-44A5-8296-01AB14B296B4}"/>
              </a:ext>
            </a:extLst>
          </p:cNvPr>
          <p:cNvSpPr/>
          <p:nvPr/>
        </p:nvSpPr>
        <p:spPr>
          <a:xfrm>
            <a:off x="781050" y="3257550"/>
            <a:ext cx="3181350" cy="1547895"/>
          </a:xfrm>
          <a:prstGeom prst="cloudCallout">
            <a:avLst>
              <a:gd name="adj1" fmla="val -1073"/>
              <a:gd name="adj2" fmla="val 8342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Like I’m going to fall for that!</a:t>
            </a:r>
          </a:p>
        </p:txBody>
      </p:sp>
    </p:spTree>
    <p:extLst>
      <p:ext uri="{BB962C8B-B14F-4D97-AF65-F5344CB8AC3E}">
        <p14:creationId xmlns:p14="http://schemas.microsoft.com/office/powerpoint/2010/main" val="25644416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2" presetClass="path" presetSubtype="0" accel="50000" decel="50000" fill="hold" nodeType="clickEffect">
                                  <p:stCondLst>
                                    <p:cond delay="0"/>
                                  </p:stCondLst>
                                  <p:childTnLst>
                                    <p:animMotion origin="layout" path="M -2.29167E-6 -3.33333E-6 L 0.01107 -0.16527 " pathEditMode="relative" rAng="0" ptsTypes="AA">
                                      <p:cBhvr>
                                        <p:cTn id="11" dur="2000" fill="hold"/>
                                        <p:tgtEl>
                                          <p:spTgt spid="5"/>
                                        </p:tgtEl>
                                        <p:attrNameLst>
                                          <p:attrName>ppt_x</p:attrName>
                                          <p:attrName>ppt_y</p:attrName>
                                        </p:attrNameLst>
                                      </p:cBhvr>
                                      <p:rCtr x="547" y="-8264"/>
                                    </p:animMotion>
                                  </p:childTnLst>
                                </p:cTn>
                              </p:par>
                            </p:childTnLst>
                          </p:cTn>
                        </p:par>
                      </p:childTnLst>
                    </p:cTn>
                  </p:par>
                  <p:par>
                    <p:cTn id="12" fill="hold">
                      <p:stCondLst>
                        <p:cond delay="indefinite"/>
                      </p:stCondLst>
                      <p:childTnLst>
                        <p:par>
                          <p:cTn id="13" fill="hold">
                            <p:stCondLst>
                              <p:cond delay="0"/>
                            </p:stCondLst>
                            <p:childTnLst>
                              <p:par>
                                <p:cTn id="14" presetID="42" presetClass="entr" presetSubtype="0" fill="hold" grpId="0"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1000"/>
                                        <p:tgtEl>
                                          <p:spTgt spid="3"/>
                                        </p:tgtEl>
                                      </p:cBhvr>
                                    </p:animEffect>
                                    <p:anim calcmode="lin" valueType="num">
                                      <p:cBhvr>
                                        <p:cTn id="17" dur="1000" fill="hold"/>
                                        <p:tgtEl>
                                          <p:spTgt spid="3"/>
                                        </p:tgtEl>
                                        <p:attrNameLst>
                                          <p:attrName>ppt_x</p:attrName>
                                        </p:attrNameLst>
                                      </p:cBhvr>
                                      <p:tavLst>
                                        <p:tav tm="0">
                                          <p:val>
                                            <p:strVal val="#ppt_x"/>
                                          </p:val>
                                        </p:tav>
                                        <p:tav tm="100000">
                                          <p:val>
                                            <p:strVal val="#ppt_x"/>
                                          </p:val>
                                        </p:tav>
                                      </p:tavLst>
                                    </p:anim>
                                    <p:anim calcmode="lin" valueType="num">
                                      <p:cBhvr>
                                        <p:cTn id="18"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1000"/>
                                        <p:tgtEl>
                                          <p:spTgt spid="6"/>
                                        </p:tgtEl>
                                      </p:cBhvr>
                                    </p:animEffect>
                                    <p:anim calcmode="lin" valueType="num">
                                      <p:cBhvr>
                                        <p:cTn id="24" dur="1000" fill="hold"/>
                                        <p:tgtEl>
                                          <p:spTgt spid="6"/>
                                        </p:tgtEl>
                                        <p:attrNameLst>
                                          <p:attrName>ppt_x</p:attrName>
                                        </p:attrNameLst>
                                      </p:cBhvr>
                                      <p:tavLst>
                                        <p:tav tm="0">
                                          <p:val>
                                            <p:strVal val="#ppt_x"/>
                                          </p:val>
                                        </p:tav>
                                        <p:tav tm="100000">
                                          <p:val>
                                            <p:strVal val="#ppt_x"/>
                                          </p:val>
                                        </p:tav>
                                      </p:tavLst>
                                    </p:anim>
                                    <p:anim calcmode="lin" valueType="num">
                                      <p:cBhvr>
                                        <p:cTn id="25"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A90DAD9-F367-405E-9D99-19C0BFA7D8E6}"/>
              </a:ext>
            </a:extLst>
          </p:cNvPr>
          <p:cNvSpPr/>
          <p:nvPr/>
        </p:nvSpPr>
        <p:spPr>
          <a:xfrm>
            <a:off x="990600" y="534870"/>
            <a:ext cx="8858250" cy="1477328"/>
          </a:xfrm>
          <a:prstGeom prst="rect">
            <a:avLst/>
          </a:prstGeom>
        </p:spPr>
        <p:txBody>
          <a:bodyPr wrap="square">
            <a:spAutoFit/>
          </a:bodyPr>
          <a:lstStyle/>
          <a:p>
            <a:r>
              <a:rPr lang="en-GB" dirty="0"/>
              <a:t>The cat’s persuasive tone did not convince the mouse, who explained to the cat that now they did not need each other, he felt that they were enemies once again, finally saying, “I’d rather not trust you now you no longer need me.” The mouse stayed away and safe.</a:t>
            </a:r>
          </a:p>
          <a:p>
            <a:pPr>
              <a:spcAft>
                <a:spcPts val="0"/>
              </a:spcAft>
            </a:pPr>
            <a:endParaRPr lang="en-GB" dirty="0">
              <a:latin typeface="Times New Roman" panose="02020603050405020304" pitchFamily="18" charset="0"/>
              <a:ea typeface="Times New Roman" panose="02020603050405020304" pitchFamily="18" charset="0"/>
            </a:endParaRPr>
          </a:p>
        </p:txBody>
      </p:sp>
      <p:pic>
        <p:nvPicPr>
          <p:cNvPr id="7170" name="Picture 2" descr="Ground Hole photos, royalty-free images, graphics, vectors ...">
            <a:extLst>
              <a:ext uri="{FF2B5EF4-FFF2-40B4-BE49-F238E27FC236}">
                <a16:creationId xmlns:a16="http://schemas.microsoft.com/office/drawing/2014/main" id="{CDE4363B-E809-4974-ADC1-A60B7CF76BF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5314950"/>
            <a:ext cx="4533900" cy="19812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749C3954-EFAA-4EAC-BA3E-35518FBA4700}"/>
              </a:ext>
            </a:extLst>
          </p:cNvPr>
          <p:cNvPicPr>
            <a:picLocks noChangeAspect="1"/>
          </p:cNvPicPr>
          <p:nvPr/>
        </p:nvPicPr>
        <p:blipFill>
          <a:blip r:embed="rId3"/>
          <a:stretch>
            <a:fillRect/>
          </a:stretch>
        </p:blipFill>
        <p:spPr>
          <a:xfrm>
            <a:off x="8369998" y="2648683"/>
            <a:ext cx="3974402" cy="2123661"/>
          </a:xfrm>
          <a:prstGeom prst="rect">
            <a:avLst/>
          </a:prstGeom>
        </p:spPr>
      </p:pic>
      <p:pic>
        <p:nvPicPr>
          <p:cNvPr id="5" name="Picture 4">
            <a:extLst>
              <a:ext uri="{FF2B5EF4-FFF2-40B4-BE49-F238E27FC236}">
                <a16:creationId xmlns:a16="http://schemas.microsoft.com/office/drawing/2014/main" id="{93A7D5E5-86CC-443A-8340-0FE9D1A51EF7}"/>
              </a:ext>
            </a:extLst>
          </p:cNvPr>
          <p:cNvPicPr>
            <a:picLocks noChangeAspect="1"/>
          </p:cNvPicPr>
          <p:nvPr/>
        </p:nvPicPr>
        <p:blipFill>
          <a:blip r:embed="rId4"/>
          <a:stretch>
            <a:fillRect/>
          </a:stretch>
        </p:blipFill>
        <p:spPr>
          <a:xfrm>
            <a:off x="1598250" y="6010439"/>
            <a:ext cx="1337400" cy="1391596"/>
          </a:xfrm>
          <a:prstGeom prst="rect">
            <a:avLst/>
          </a:prstGeom>
        </p:spPr>
      </p:pic>
      <p:sp>
        <p:nvSpPr>
          <p:cNvPr id="7" name="Speech Bubble: Oval 6">
            <a:extLst>
              <a:ext uri="{FF2B5EF4-FFF2-40B4-BE49-F238E27FC236}">
                <a16:creationId xmlns:a16="http://schemas.microsoft.com/office/drawing/2014/main" id="{1CC52FE1-105B-48FC-A67A-40DA41CF0F01}"/>
              </a:ext>
            </a:extLst>
          </p:cNvPr>
          <p:cNvSpPr/>
          <p:nvPr/>
        </p:nvSpPr>
        <p:spPr>
          <a:xfrm>
            <a:off x="1409700" y="3105150"/>
            <a:ext cx="3810000" cy="1740653"/>
          </a:xfrm>
          <a:prstGeom prst="wedgeEllipseCallout">
            <a:avLst>
              <a:gd name="adj1" fmla="val -20833"/>
              <a:gd name="adj2" fmla="val 10408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You don’t need me anymore, all you want to do is eat me! I think I’ll stay here!</a:t>
            </a:r>
          </a:p>
        </p:txBody>
      </p:sp>
      <p:sp>
        <p:nvSpPr>
          <p:cNvPr id="9" name="Speech Bubble: Oval 8">
            <a:extLst>
              <a:ext uri="{FF2B5EF4-FFF2-40B4-BE49-F238E27FC236}">
                <a16:creationId xmlns:a16="http://schemas.microsoft.com/office/drawing/2014/main" id="{CA186F7C-41D2-42C8-A6FF-10BB9C2AACC3}"/>
              </a:ext>
            </a:extLst>
          </p:cNvPr>
          <p:cNvSpPr/>
          <p:nvPr/>
        </p:nvSpPr>
        <p:spPr>
          <a:xfrm>
            <a:off x="4889849" y="1472428"/>
            <a:ext cx="3810000" cy="1740653"/>
          </a:xfrm>
          <a:prstGeom prst="wedgeEllipseCallout">
            <a:avLst>
              <a:gd name="adj1" fmla="val 38167"/>
              <a:gd name="adj2" fmla="val 64689"/>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000" dirty="0">
                <a:solidFill>
                  <a:schemeClr val="tx1"/>
                </a:solidFill>
              </a:rPr>
              <a:t>DOH!</a:t>
            </a:r>
          </a:p>
        </p:txBody>
      </p:sp>
    </p:spTree>
    <p:extLst>
      <p:ext uri="{BB962C8B-B14F-4D97-AF65-F5344CB8AC3E}">
        <p14:creationId xmlns:p14="http://schemas.microsoft.com/office/powerpoint/2010/main" val="2549376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circle(in)">
                                      <p:cBhvr>
                                        <p:cTn id="12" dur="20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path" presetSubtype="0" accel="50000" decel="50000" fill="hold" nodeType="clickEffect">
                                  <p:stCondLst>
                                    <p:cond delay="0"/>
                                  </p:stCondLst>
                                  <p:childTnLst>
                                    <p:animMotion origin="layout" path="M 0 0 L 0 0.25 E" pathEditMode="relative" ptsTypes="">
                                      <p:cBhvr>
                                        <p:cTn id="16" dur="2000" fill="hold"/>
                                        <p:tgtEl>
                                          <p:spTgt spid="5"/>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4A4C97A-EC52-4205-9A78-6E13CBE1A4B9}"/>
              </a:ext>
            </a:extLst>
          </p:cNvPr>
          <p:cNvSpPr>
            <a:spLocks noGrp="1"/>
          </p:cNvSpPr>
          <p:nvPr>
            <p:ph type="title"/>
          </p:nvPr>
        </p:nvSpPr>
        <p:spPr/>
        <p:txBody>
          <a:bodyPr/>
          <a:lstStyle/>
          <a:p>
            <a:endParaRPr lang="en-GB"/>
          </a:p>
        </p:txBody>
      </p:sp>
      <p:sp>
        <p:nvSpPr>
          <p:cNvPr id="4" name="Content Placeholder 3">
            <a:extLst>
              <a:ext uri="{FF2B5EF4-FFF2-40B4-BE49-F238E27FC236}">
                <a16:creationId xmlns:a16="http://schemas.microsoft.com/office/drawing/2014/main" id="{84B94D5D-FCE0-4E74-A228-C11FF0023115}"/>
              </a:ext>
            </a:extLst>
          </p:cNvPr>
          <p:cNvSpPr>
            <a:spLocks noGrp="1"/>
          </p:cNvSpPr>
          <p:nvPr>
            <p:ph idx="1"/>
          </p:nvPr>
        </p:nvSpPr>
        <p:spPr/>
        <p:txBody>
          <a:bodyPr/>
          <a:lstStyle/>
          <a:p>
            <a:pPr marL="0" indent="0">
              <a:buNone/>
            </a:pPr>
            <a:r>
              <a:rPr lang="en-GB" dirty="0"/>
              <a:t>This story, along with many other stories of this type, were used to teach morals to those who heard them.</a:t>
            </a:r>
          </a:p>
          <a:p>
            <a:endParaRPr lang="en-GB" dirty="0"/>
          </a:p>
          <a:p>
            <a:pPr marL="0" indent="0">
              <a:buNone/>
            </a:pPr>
            <a:r>
              <a:rPr lang="en-GB" dirty="0"/>
              <a:t>This particular story was part of a series of stories that were used to teach Princes how to be wise!</a:t>
            </a:r>
          </a:p>
          <a:p>
            <a:pPr marL="0" indent="0">
              <a:buNone/>
            </a:pPr>
            <a:endParaRPr lang="en-GB" dirty="0"/>
          </a:p>
          <a:p>
            <a:pPr marL="0" indent="0">
              <a:buNone/>
            </a:pPr>
            <a:r>
              <a:rPr lang="en-GB" dirty="0"/>
              <a:t>They were written around 750AD and came from India and Persia and were told all over the middle east.</a:t>
            </a:r>
          </a:p>
          <a:p>
            <a:pPr marL="0" indent="0">
              <a:buNone/>
            </a:pPr>
            <a:r>
              <a:rPr lang="en-GB" dirty="0"/>
              <a:t>The tales are all told within the frame story of the King of India asking his chief philosopher Bidpai to make up fables for him.</a:t>
            </a:r>
          </a:p>
        </p:txBody>
      </p:sp>
      <p:pic>
        <p:nvPicPr>
          <p:cNvPr id="6" name="Picture 5">
            <a:extLst>
              <a:ext uri="{FF2B5EF4-FFF2-40B4-BE49-F238E27FC236}">
                <a16:creationId xmlns:a16="http://schemas.microsoft.com/office/drawing/2014/main" id="{649E9A05-2109-486B-ABC1-7F536CF6F334}"/>
              </a:ext>
            </a:extLst>
          </p:cNvPr>
          <p:cNvPicPr>
            <a:picLocks noChangeAspect="1"/>
          </p:cNvPicPr>
          <p:nvPr/>
        </p:nvPicPr>
        <p:blipFill>
          <a:blip r:embed="rId2"/>
          <a:stretch>
            <a:fillRect/>
          </a:stretch>
        </p:blipFill>
        <p:spPr>
          <a:xfrm>
            <a:off x="0" y="0"/>
            <a:ext cx="4275534" cy="6858000"/>
          </a:xfrm>
          <a:prstGeom prst="rect">
            <a:avLst/>
          </a:prstGeom>
        </p:spPr>
      </p:pic>
      <p:sp>
        <p:nvSpPr>
          <p:cNvPr id="5" name="Text Placeholder 4">
            <a:extLst>
              <a:ext uri="{FF2B5EF4-FFF2-40B4-BE49-F238E27FC236}">
                <a16:creationId xmlns:a16="http://schemas.microsoft.com/office/drawing/2014/main" id="{18738E57-1613-418B-BC00-830997A76073}"/>
              </a:ext>
            </a:extLst>
          </p:cNvPr>
          <p:cNvSpPr>
            <a:spLocks noGrp="1"/>
          </p:cNvSpPr>
          <p:nvPr>
            <p:ph type="body" sz="half" idx="2"/>
          </p:nvPr>
        </p:nvSpPr>
        <p:spPr/>
        <p:txBody>
          <a:bodyPr/>
          <a:lstStyle/>
          <a:p>
            <a:endParaRPr lang="en-GB" dirty="0"/>
          </a:p>
        </p:txBody>
      </p:sp>
    </p:spTree>
    <p:extLst>
      <p:ext uri="{BB962C8B-B14F-4D97-AF65-F5344CB8AC3E}">
        <p14:creationId xmlns:p14="http://schemas.microsoft.com/office/powerpoint/2010/main" val="43400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down)">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 calcmode="lin" valueType="num">
                                      <p:cBhvr additive="base">
                                        <p:cTn id="12"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nodeType="clickEffect">
                                  <p:stCondLst>
                                    <p:cond delay="0"/>
                                  </p:stCondLst>
                                  <p:childTnLst>
                                    <p:set>
                                      <p:cBhvr>
                                        <p:cTn id="17" dur="1" fill="hold">
                                          <p:stCondLst>
                                            <p:cond delay="0"/>
                                          </p:stCondLst>
                                        </p:cTn>
                                        <p:tgtEl>
                                          <p:spTgt spid="4">
                                            <p:txEl>
                                              <p:pRg st="4" end="4"/>
                                            </p:txEl>
                                          </p:spTgt>
                                        </p:tgtEl>
                                        <p:attrNameLst>
                                          <p:attrName>style.visibility</p:attrName>
                                        </p:attrNameLst>
                                      </p:cBhvr>
                                      <p:to>
                                        <p:strVal val="visible"/>
                                      </p:to>
                                    </p:set>
                                    <p:animEffect transition="in" filter="barn(inVertical)">
                                      <p:cBhvr>
                                        <p:cTn id="18" dur="500"/>
                                        <p:tgtEl>
                                          <p:spTgt spid="4">
                                            <p:txEl>
                                              <p:pRg st="4" end="4"/>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nodeType="clickEffect">
                                  <p:stCondLst>
                                    <p:cond delay="0"/>
                                  </p:stCondLst>
                                  <p:childTnLst>
                                    <p:set>
                                      <p:cBhvr>
                                        <p:cTn id="22" dur="1" fill="hold">
                                          <p:stCondLst>
                                            <p:cond delay="0"/>
                                          </p:stCondLst>
                                        </p:cTn>
                                        <p:tgtEl>
                                          <p:spTgt spid="4">
                                            <p:txEl>
                                              <p:pRg st="5" end="5"/>
                                            </p:txEl>
                                          </p:spTgt>
                                        </p:tgtEl>
                                        <p:attrNameLst>
                                          <p:attrName>style.visibility</p:attrName>
                                        </p:attrNameLst>
                                      </p:cBhvr>
                                      <p:to>
                                        <p:strVal val="visible"/>
                                      </p:to>
                                    </p:set>
                                    <p:animEffect transition="in" filter="barn(inVertical)">
                                      <p:cBhvr>
                                        <p:cTn id="23" dur="500"/>
                                        <p:tgtEl>
                                          <p:spTgt spid="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71" name="Group 70">
            <a:extLst>
              <a:ext uri="{FF2B5EF4-FFF2-40B4-BE49-F238E27FC236}">
                <a16:creationId xmlns:a16="http://schemas.microsoft.com/office/drawing/2014/main" id="{B4DE830A-B531-4A3B-96F6-0ECE88B0855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72" name="Straight Connector 71">
              <a:extLst>
                <a:ext uri="{FF2B5EF4-FFF2-40B4-BE49-F238E27FC236}">
                  <a16:creationId xmlns:a16="http://schemas.microsoft.com/office/drawing/2014/main" id="{2813DF2C-461A-4A8F-9679-A172790D1F3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73" name="Straight Connector 72">
              <a:extLst>
                <a:ext uri="{FF2B5EF4-FFF2-40B4-BE49-F238E27FC236}">
                  <a16:creationId xmlns:a16="http://schemas.microsoft.com/office/drawing/2014/main" id="{54CD3A85-C039-4249-86E4-1EB9318B549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74" name="Rectangle 23">
              <a:extLst>
                <a:ext uri="{FF2B5EF4-FFF2-40B4-BE49-F238E27FC236}">
                  <a16:creationId xmlns:a16="http://schemas.microsoft.com/office/drawing/2014/main" id="{887EA6D2-2883-42C2-993D-094CA6D65DA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75" name="Rectangle 25">
              <a:extLst>
                <a:ext uri="{FF2B5EF4-FFF2-40B4-BE49-F238E27FC236}">
                  <a16:creationId xmlns:a16="http://schemas.microsoft.com/office/drawing/2014/main" id="{3B895046-636F-4D1B-ACA4-29AA0CB332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76" name="Isosceles Triangle 75">
              <a:extLst>
                <a:ext uri="{FF2B5EF4-FFF2-40B4-BE49-F238E27FC236}">
                  <a16:creationId xmlns:a16="http://schemas.microsoft.com/office/drawing/2014/main" id="{C6B0CDE3-E054-4EDD-A43B-F96843D8BF5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77" name="Rectangle 27">
              <a:extLst>
                <a:ext uri="{FF2B5EF4-FFF2-40B4-BE49-F238E27FC236}">
                  <a16:creationId xmlns:a16="http://schemas.microsoft.com/office/drawing/2014/main" id="{3B66B1A2-F145-4C9B-85CC-4BF30D58CB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78" name="Rectangle 28">
              <a:extLst>
                <a:ext uri="{FF2B5EF4-FFF2-40B4-BE49-F238E27FC236}">
                  <a16:creationId xmlns:a16="http://schemas.microsoft.com/office/drawing/2014/main" id="{5D4FC972-94B3-4035-8D31-E668C132B4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79" name="Rectangle 29">
              <a:extLst>
                <a:ext uri="{FF2B5EF4-FFF2-40B4-BE49-F238E27FC236}">
                  <a16:creationId xmlns:a16="http://schemas.microsoft.com/office/drawing/2014/main" id="{374B9941-AFBE-4A77-A50E-B6EA04A746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80" name="Isosceles Triangle 79">
              <a:extLst>
                <a:ext uri="{FF2B5EF4-FFF2-40B4-BE49-F238E27FC236}">
                  <a16:creationId xmlns:a16="http://schemas.microsoft.com/office/drawing/2014/main" id="{27A982C5-2C38-4CE9-BC18-94697AD657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1" name="Isosceles Triangle 80">
              <a:extLst>
                <a:ext uri="{FF2B5EF4-FFF2-40B4-BE49-F238E27FC236}">
                  <a16:creationId xmlns:a16="http://schemas.microsoft.com/office/drawing/2014/main" id="{0060D8D1-7BB1-498F-AFBB-ADAC130A9E9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5" name="Title 4">
            <a:extLst>
              <a:ext uri="{FF2B5EF4-FFF2-40B4-BE49-F238E27FC236}">
                <a16:creationId xmlns:a16="http://schemas.microsoft.com/office/drawing/2014/main" id="{F2668FEE-45F5-43BE-B4B1-983560F1465F}"/>
              </a:ext>
            </a:extLst>
          </p:cNvPr>
          <p:cNvSpPr>
            <a:spLocks noGrp="1"/>
          </p:cNvSpPr>
          <p:nvPr>
            <p:ph type="title"/>
          </p:nvPr>
        </p:nvSpPr>
        <p:spPr>
          <a:xfrm>
            <a:off x="985969" y="4553712"/>
            <a:ext cx="8288032" cy="1096316"/>
          </a:xfrm>
        </p:spPr>
        <p:txBody>
          <a:bodyPr vert="horz" lIns="91440" tIns="45720" rIns="91440" bIns="45720" rtlCol="0" anchor="b">
            <a:normAutofit/>
          </a:bodyPr>
          <a:lstStyle/>
          <a:p>
            <a:pPr algn="ctr">
              <a:lnSpc>
                <a:spcPct val="90000"/>
              </a:lnSpc>
            </a:pPr>
            <a:r>
              <a:rPr lang="en-US" sz="3400" kern="1200">
                <a:solidFill>
                  <a:schemeClr val="accent1"/>
                </a:solidFill>
                <a:latin typeface="+mj-lt"/>
                <a:ea typeface="+mj-ea"/>
                <a:cs typeface="+mj-cs"/>
              </a:rPr>
              <a:t>Can you create a cartoon strip for the story of the Cat and the Mouse?</a:t>
            </a:r>
          </a:p>
        </p:txBody>
      </p:sp>
      <p:pic>
        <p:nvPicPr>
          <p:cNvPr id="8194" name="Picture 2" descr="Comic Strip Templates | Teaching Ideas">
            <a:extLst>
              <a:ext uri="{FF2B5EF4-FFF2-40B4-BE49-F238E27FC236}">
                <a16:creationId xmlns:a16="http://schemas.microsoft.com/office/drawing/2014/main" id="{3ABBBD5E-939A-43D6-9054-46985A481251}"/>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2789949" y="934222"/>
            <a:ext cx="4680070" cy="3299450"/>
          </a:xfrm>
          <a:prstGeom prst="rect">
            <a:avLst/>
          </a:prstGeom>
          <a:noFill/>
          <a:extLst>
            <a:ext uri="{909E8E84-426E-40DD-AFC4-6F175D3DCCD1}">
              <a14:hiddenFill xmlns:a14="http://schemas.microsoft.com/office/drawing/2010/main">
                <a:solidFill>
                  <a:srgbClr val="FFFFFF"/>
                </a:solidFill>
              </a14:hiddenFill>
            </a:ext>
          </a:extLst>
        </p:spPr>
      </p:pic>
      <p:sp>
        <p:nvSpPr>
          <p:cNvPr id="7" name="Explosion: 14 Points 6">
            <a:extLst>
              <a:ext uri="{FF2B5EF4-FFF2-40B4-BE49-F238E27FC236}">
                <a16:creationId xmlns:a16="http://schemas.microsoft.com/office/drawing/2014/main" id="{CCEC9C56-2F92-4ABB-8844-9A7FB2A3CAA6}"/>
              </a:ext>
            </a:extLst>
          </p:cNvPr>
          <p:cNvSpPr/>
          <p:nvPr/>
        </p:nvSpPr>
        <p:spPr>
          <a:xfrm>
            <a:off x="1199195" y="664565"/>
            <a:ext cx="8288032" cy="2782062"/>
          </a:xfrm>
          <a:prstGeom prst="irregularSeal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You present this however you wish! You can use a template or a computer!</a:t>
            </a:r>
          </a:p>
        </p:txBody>
      </p:sp>
    </p:spTree>
    <p:extLst>
      <p:ext uri="{BB962C8B-B14F-4D97-AF65-F5344CB8AC3E}">
        <p14:creationId xmlns:p14="http://schemas.microsoft.com/office/powerpoint/2010/main" val="36929445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1418</TotalTime>
  <Words>536</Words>
  <Application>Microsoft Office PowerPoint</Application>
  <PresentationFormat>Widescreen</PresentationFormat>
  <Paragraphs>44</Paragraphs>
  <Slides>11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Arial</vt:lpstr>
      <vt:lpstr>Comic Sans MS</vt:lpstr>
      <vt:lpstr>Times New Roman</vt:lpstr>
      <vt:lpstr>Trebuchet MS</vt:lpstr>
      <vt:lpstr>Wingdings 3</vt:lpstr>
      <vt:lpstr>Facet</vt:lpstr>
      <vt:lpstr>The Cat and the Mouse</vt:lpstr>
      <vt:lpstr>This is a story from Kililah and Dimnah</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Can you create a cartoon strip for the story of the Cat and the Mouse?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Cat and the Mouse</dc:title>
  <dc:creator>Richard Alsop</dc:creator>
  <cp:lastModifiedBy>Richard Alsop</cp:lastModifiedBy>
  <cp:revision>15</cp:revision>
  <dcterms:created xsi:type="dcterms:W3CDTF">2020-04-21T11:20:54Z</dcterms:created>
  <dcterms:modified xsi:type="dcterms:W3CDTF">2020-04-22T10:59:41Z</dcterms:modified>
</cp:coreProperties>
</file>